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AC902-4258-4FDD-98B5-90D111A7960B}" type="datetimeFigureOut">
              <a:rPr kumimoji="1" lang="ja-JP" altLang="en-US" smtClean="0"/>
              <a:t>2019/11/21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404BD-19E4-4D49-BC17-B63AEB60A4E1}" type="slidenum">
              <a:rPr kumimoji="1" lang="ja-JP" altLang="en-US" smtClean="0"/>
              <a:t>‹#›</a:t>
            </a:fld>
            <a:endParaRPr kumimoji="1" lang="ja-JP" altLang="en-US"/>
          </a:p>
        </p:txBody>
      </p:sp>
    </p:spTree>
    <p:extLst>
      <p:ext uri="{BB962C8B-B14F-4D97-AF65-F5344CB8AC3E}">
        <p14:creationId xmlns:p14="http://schemas.microsoft.com/office/powerpoint/2010/main" val="6384059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テストケースクラスの例になります</a:t>
            </a:r>
            <a:endParaRPr kumimoji="1" lang="en-US" altLang="ja-JP" dirty="0" smtClean="0"/>
          </a:p>
          <a:p>
            <a:endParaRPr kumimoji="1" lang="en-US" altLang="ja-JP" dirty="0" smtClean="0"/>
          </a:p>
          <a:p>
            <a:r>
              <a:rPr kumimoji="1" lang="ja-JP" altLang="en-US" dirty="0" smtClean="0"/>
              <a:t>今回の実験では、既にソースコードの枠組み</a:t>
            </a:r>
            <a:r>
              <a:rPr kumimoji="1" lang="en-US" altLang="ja-JP" dirty="0" smtClean="0"/>
              <a:t>(</a:t>
            </a:r>
            <a:r>
              <a:rPr kumimoji="1" lang="ja-JP" altLang="en-US" dirty="0" smtClean="0"/>
              <a:t>フレームワークは用意されているので</a:t>
            </a:r>
            <a:r>
              <a:rPr kumimoji="1" lang="en-US" altLang="ja-JP" dirty="0" smtClean="0"/>
              <a:t>)</a:t>
            </a:r>
            <a:r>
              <a:rPr kumimoji="1" lang="ja-JP" altLang="en-US" dirty="0" smtClean="0"/>
              <a:t>　具体的記述してもらうところはこのテストメソッドになります</a:t>
            </a:r>
            <a:endParaRPr kumimoji="1" lang="en-US" altLang="ja-JP" dirty="0" smtClean="0"/>
          </a:p>
          <a:p>
            <a:endParaRPr kumimoji="1" lang="en-US" altLang="ja-JP" dirty="0" smtClean="0"/>
          </a:p>
          <a:p>
            <a:r>
              <a:rPr kumimoji="1" lang="ja-JP" altLang="en-US" dirty="0" smtClean="0"/>
              <a:t>で、このテストメソッドの簡単な説明なのですが、まずテストメソッドにはテストということを表す。アノテーションがあります、今回は既にこれも記述されています。</a:t>
            </a:r>
            <a:endParaRPr kumimoji="1" lang="en-US" altLang="ja-JP" dirty="0" smtClean="0"/>
          </a:p>
          <a:p>
            <a:endParaRPr kumimoji="1" lang="en-US" altLang="ja-JP" dirty="0" smtClean="0"/>
          </a:p>
          <a:p>
            <a:r>
              <a:rPr kumimoji="1" lang="ja-JP" altLang="en-US" dirty="0" smtClean="0"/>
              <a:t>で、次にテストメソッドの名前です。テストメソッドの名前の記述はこのテストが何をテストしていて、何を期待するのかが分かるように記述するのがよい</a:t>
            </a:r>
            <a:endParaRPr kumimoji="1" lang="en-US" altLang="ja-JP" dirty="0" smtClean="0"/>
          </a:p>
          <a:p>
            <a:endParaRPr kumimoji="1" lang="en-US" altLang="ja-JP" dirty="0" smtClean="0"/>
          </a:p>
          <a:p>
            <a:r>
              <a:rPr kumimoji="1" lang="ja-JP" altLang="en-US" dirty="0" smtClean="0"/>
              <a:t>で、テストメソッド中身なんですが、このようにテスト対象のオブジェクトを生成して、</a:t>
            </a:r>
            <a:r>
              <a:rPr kumimoji="1" lang="ja-JP" altLang="en-US" dirty="0" smtClean="0"/>
              <a:t>テスト対象コードのメソッドを呼び出せるようにします</a:t>
            </a:r>
            <a:endParaRPr kumimoji="1" lang="en-US" altLang="ja-JP" dirty="0" smtClean="0"/>
          </a:p>
          <a:p>
            <a:endParaRPr kumimoji="1" lang="en-US" altLang="ja-JP" dirty="0" smtClean="0"/>
          </a:p>
          <a:p>
            <a:r>
              <a:rPr kumimoji="1" lang="en-US" altLang="ja-JP" dirty="0" smtClean="0"/>
              <a:t>java</a:t>
            </a:r>
            <a:r>
              <a:rPr kumimoji="1" lang="ja-JP" altLang="en-US" dirty="0" smtClean="0"/>
              <a:t>を知らなくてここが分からない人テスト対象のメソッドを使う準備だと思ってください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E03CB309-A008-4C61-8BB2-C5EBA7E50F62}" type="slidenum">
              <a:rPr kumimoji="1" lang="ja-JP" altLang="en-US" smtClean="0"/>
              <a:t>7</a:t>
            </a:fld>
            <a:endParaRPr kumimoji="1" lang="ja-JP" altLang="en-US"/>
          </a:p>
        </p:txBody>
      </p:sp>
    </p:spTree>
    <p:extLst>
      <p:ext uri="{BB962C8B-B14F-4D97-AF65-F5344CB8AC3E}">
        <p14:creationId xmlns:p14="http://schemas.microsoft.com/office/powerpoint/2010/main" val="84462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メソッド単位　クラスまで入れないように</a:t>
            </a:r>
            <a:endParaRPr kumimoji="1" lang="ja-JP" altLang="en-US" dirty="0"/>
          </a:p>
        </p:txBody>
      </p:sp>
      <p:sp>
        <p:nvSpPr>
          <p:cNvPr id="4" name="スライド番号プレースホルダー 3"/>
          <p:cNvSpPr>
            <a:spLocks noGrp="1"/>
          </p:cNvSpPr>
          <p:nvPr>
            <p:ph type="sldNum" sz="quarter" idx="10"/>
          </p:nvPr>
        </p:nvSpPr>
        <p:spPr/>
        <p:txBody>
          <a:bodyPr/>
          <a:lstStyle/>
          <a:p>
            <a:fld id="{097404BD-19E4-4D49-BC17-B63AEB60A4E1}" type="slidenum">
              <a:rPr kumimoji="1" lang="ja-JP" altLang="en-US" smtClean="0"/>
              <a:t>22</a:t>
            </a:fld>
            <a:endParaRPr kumimoji="1" lang="ja-JP" altLang="en-US"/>
          </a:p>
        </p:txBody>
      </p:sp>
    </p:spTree>
    <p:extLst>
      <p:ext uri="{BB962C8B-B14F-4D97-AF65-F5344CB8AC3E}">
        <p14:creationId xmlns:p14="http://schemas.microsoft.com/office/powerpoint/2010/main" val="105588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ja-JP" altLang="en-US" dirty="0" smtClean="0"/>
              <a:t>から</a:t>
            </a:r>
            <a:r>
              <a:rPr kumimoji="1" lang="en-US" altLang="ja-JP" dirty="0" smtClean="0"/>
              <a:t>3</a:t>
            </a:r>
            <a:r>
              <a:rPr kumimoji="1" lang="ja-JP" altLang="en-US" dirty="0" err="1" smtClean="0"/>
              <a:t>までの</a:t>
            </a:r>
            <a:r>
              <a:rPr kumimoji="1" lang="ja-JP" altLang="en-US" dirty="0" smtClean="0"/>
              <a:t>問題ですが、終了基準としては、自身が納得できるまでテストコードを書いた時、</a:t>
            </a:r>
            <a:r>
              <a:rPr kumimoji="1" lang="en-US" altLang="ja-JP" dirty="0" smtClean="0"/>
              <a:t>(</a:t>
            </a:r>
            <a:r>
              <a:rPr kumimoji="1" lang="ja-JP" altLang="en-US" dirty="0" smtClean="0"/>
              <a:t>つまりこれ以上のテストは必要ないなと思った時やこれ以上テスト項目が思いつかないときです</a:t>
            </a:r>
            <a:r>
              <a:rPr kumimoji="1" lang="en-US" altLang="ja-JP" dirty="0" smtClean="0"/>
              <a:t>)</a:t>
            </a:r>
            <a:r>
              <a:rPr kumimoji="1" lang="ja-JP" altLang="en-US" dirty="0" smtClean="0"/>
              <a:t>　</a:t>
            </a:r>
            <a:endParaRPr kumimoji="1" lang="en-US" altLang="ja-JP" dirty="0" smtClean="0"/>
          </a:p>
          <a:p>
            <a:endParaRPr kumimoji="1" lang="en-US" altLang="ja-JP" dirty="0" smtClean="0"/>
          </a:p>
          <a:p>
            <a:r>
              <a:rPr kumimoji="1" lang="ja-JP" altLang="en-US" dirty="0" smtClean="0"/>
              <a:t>これに達した人は私に伝えて問題を終了して下さい</a:t>
            </a:r>
            <a:endParaRPr kumimoji="1" lang="en-US" altLang="ja-JP" dirty="0" smtClean="0"/>
          </a:p>
          <a:p>
            <a:endParaRPr kumimoji="1" lang="en-US" altLang="ja-JP" dirty="0" smtClean="0"/>
          </a:p>
          <a:p>
            <a:r>
              <a:rPr kumimoji="1" lang="ja-JP" altLang="en-US" dirty="0" smtClean="0"/>
              <a:t>ただ一応、最大で</a:t>
            </a:r>
            <a:r>
              <a:rPr kumimoji="1" lang="en-US" altLang="ja-JP" dirty="0" smtClean="0"/>
              <a:t>20</a:t>
            </a:r>
            <a:r>
              <a:rPr kumimoji="1" lang="ja-JP" altLang="en-US" dirty="0" smtClean="0"/>
              <a:t>分の時間を設けています</a:t>
            </a:r>
            <a:endParaRPr kumimoji="1" lang="en-US" altLang="ja-JP" dirty="0" smtClean="0"/>
          </a:p>
          <a:p>
            <a:endParaRPr kumimoji="1" lang="en-US" altLang="ja-JP" dirty="0" smtClean="0"/>
          </a:p>
          <a:p>
            <a:r>
              <a:rPr kumimoji="1" lang="ja-JP" altLang="en-US" dirty="0" smtClean="0"/>
              <a:t>あとこの実験問題の割り当てですが、人によってやる問題の順番がちがうので、他の人が早く終わっても違う問題なので焦らずにテストコードを作成してください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E03CB309-A008-4C61-8BB2-C5EBA7E50F62}" type="slidenum">
              <a:rPr kumimoji="1" lang="ja-JP" altLang="en-US" smtClean="0"/>
              <a:t>25</a:t>
            </a:fld>
            <a:endParaRPr kumimoji="1" lang="ja-JP" altLang="en-US"/>
          </a:p>
        </p:txBody>
      </p:sp>
    </p:spTree>
    <p:extLst>
      <p:ext uri="{BB962C8B-B14F-4D97-AF65-F5344CB8AC3E}">
        <p14:creationId xmlns:p14="http://schemas.microsoft.com/office/powerpoint/2010/main" val="176907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260988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280633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310670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40053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2266967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1606896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234821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277663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13041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415026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30AEB95-C501-4136-9E8C-B2E73A47497B}" type="datetimeFigureOut">
              <a:rPr kumimoji="1" lang="ja-JP" altLang="en-US" smtClean="0"/>
              <a:t>2019/11/21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348DC0-7A44-4B86-B4BE-4ACFE8FF89F1}" type="slidenum">
              <a:rPr kumimoji="1" lang="ja-JP" altLang="en-US" smtClean="0"/>
              <a:t>‹#›</a:t>
            </a:fld>
            <a:endParaRPr kumimoji="1" lang="ja-JP" altLang="en-US"/>
          </a:p>
        </p:txBody>
      </p:sp>
    </p:spTree>
    <p:extLst>
      <p:ext uri="{BB962C8B-B14F-4D97-AF65-F5344CB8AC3E}">
        <p14:creationId xmlns:p14="http://schemas.microsoft.com/office/powerpoint/2010/main" val="1731160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AEB95-C501-4136-9E8C-B2E73A47497B}" type="datetimeFigureOut">
              <a:rPr kumimoji="1" lang="ja-JP" altLang="en-US" smtClean="0"/>
              <a:t>2019/11/21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34348DC0-7A44-4B86-B4BE-4ACFE8FF89F1}" type="slidenum">
              <a:rPr lang="ja-JP" altLang="en-US" smtClean="0"/>
              <a:pPr/>
              <a:t>‹#›</a:t>
            </a:fld>
            <a:endParaRPr lang="ja-JP" altLang="en-US" dirty="0"/>
          </a:p>
        </p:txBody>
      </p:sp>
    </p:spTree>
    <p:extLst>
      <p:ext uri="{BB962C8B-B14F-4D97-AF65-F5344CB8AC3E}">
        <p14:creationId xmlns:p14="http://schemas.microsoft.com/office/powerpoint/2010/main" val="52093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latin typeface="メイリオ" panose="020B0604030504040204" pitchFamily="50" charset="-128"/>
                <a:ea typeface="メイリオ" panose="020B0604030504040204" pitchFamily="50" charset="-128"/>
              </a:rPr>
              <a:t>テストコード自動推薦ツールに対する評価実験</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a:xfrm>
            <a:off x="1524000" y="4782456"/>
            <a:ext cx="9144000" cy="475343"/>
          </a:xfrm>
        </p:spPr>
        <p:txBody>
          <a:bodyPr>
            <a:noAutofit/>
          </a:bodyPr>
          <a:lstStyle/>
          <a:p>
            <a:r>
              <a:rPr kumimoji="1" lang="en-US" altLang="ja-JP" sz="2800" dirty="0" smtClean="0">
                <a:latin typeface="メイリオ" panose="020B0604030504040204" pitchFamily="50" charset="-128"/>
                <a:ea typeface="メイリオ" panose="020B0604030504040204" pitchFamily="50" charset="-128"/>
              </a:rPr>
              <a:t>NAIST </a:t>
            </a:r>
            <a:r>
              <a:rPr lang="en-US" altLang="ja-JP" sz="2800" dirty="0" err="1" smtClean="0">
                <a:latin typeface="メイリオ" panose="020B0604030504040204" pitchFamily="50" charset="-128"/>
                <a:ea typeface="メイリオ" panose="020B0604030504040204" pitchFamily="50" charset="-128"/>
              </a:rPr>
              <a:t>SDLab</a:t>
            </a:r>
            <a:r>
              <a:rPr lang="ja-JP" altLang="en-US" sz="2800" dirty="0" smtClean="0">
                <a:latin typeface="メイリオ" panose="020B0604030504040204" pitchFamily="50" charset="-128"/>
                <a:ea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rPr>
              <a:t>倉地亮介</a:t>
            </a:r>
            <a:endParaRPr kumimoji="1"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9608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dirty="0" smtClean="0">
                <a:latin typeface="メイリオ" panose="020B0604030504040204" pitchFamily="50" charset="-128"/>
                <a:ea typeface="メイリオ" panose="020B0604030504040204" pitchFamily="50" charset="-128"/>
              </a:rPr>
              <a:t>テストカバレッジ</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p:txBody>
          <a:bodyPr>
            <a:normAutofit/>
          </a:bodyPr>
          <a:lstStyle/>
          <a:p>
            <a:r>
              <a:rPr lang="ja-JP" altLang="en-US" sz="4000" dirty="0" smtClean="0">
                <a:latin typeface="メイリオ" panose="020B0604030504040204" pitchFamily="50" charset="-128"/>
                <a:ea typeface="メイリオ" panose="020B0604030504040204" pitchFamily="50" charset="-128"/>
              </a:rPr>
              <a:t>カバレッジの</a:t>
            </a:r>
            <a:r>
              <a:rPr lang="ja-JP" altLang="en-US" sz="4000" dirty="0" smtClean="0">
                <a:latin typeface="メイリオ" panose="020B0604030504040204" pitchFamily="50" charset="-128"/>
                <a:ea typeface="メイリオ" panose="020B0604030504040204" pitchFamily="50" charset="-128"/>
              </a:rPr>
              <a:t>種類</a:t>
            </a:r>
            <a:endParaRPr lang="ja-JP" altLang="en-US" sz="4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8796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94888" cy="1325563"/>
          </a:xfrm>
        </p:spPr>
        <p:txBody>
          <a:bodyPr>
            <a:normAutofit/>
          </a:bodyPr>
          <a:lstStyle/>
          <a:p>
            <a:r>
              <a:rPr kumimoji="1" lang="ja-JP" altLang="en-US" sz="5400" dirty="0" smtClean="0">
                <a:latin typeface="メイリオ" panose="020B0604030504040204" pitchFamily="50" charset="-128"/>
                <a:ea typeface="メイリオ" panose="020B0604030504040204" pitchFamily="50" charset="-128"/>
              </a:rPr>
              <a:t>カバレッジ </a:t>
            </a:r>
            <a:r>
              <a:rPr lang="en-US" altLang="ja-JP" sz="5400" dirty="0" smtClean="0">
                <a:latin typeface="メイリオ" panose="020B0604030504040204" pitchFamily="50" charset="-128"/>
                <a:ea typeface="メイリオ" panose="020B0604030504040204" pitchFamily="50" charset="-128"/>
              </a:rPr>
              <a:t>= </a:t>
            </a:r>
            <a:r>
              <a:rPr lang="ja-JP" altLang="en-US" sz="5400" dirty="0" smtClean="0">
                <a:latin typeface="メイリオ" panose="020B0604030504040204" pitchFamily="50" charset="-128"/>
                <a:ea typeface="メイリオ" panose="020B0604030504040204" pitchFamily="50" charset="-128"/>
              </a:rPr>
              <a:t>テストの網羅率</a:t>
            </a:r>
            <a:endParaRPr kumimoji="1" lang="ja-JP" altLang="en-US" sz="54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825625"/>
            <a:ext cx="10704342" cy="4351338"/>
          </a:xfrm>
        </p:spPr>
        <p:txBody>
          <a:bodyPr>
            <a:noAutofit/>
          </a:bodyPr>
          <a:lstStyle/>
          <a:p>
            <a:pPr>
              <a:buClr>
                <a:schemeClr val="tx2"/>
              </a:buClr>
              <a:buFont typeface="Wingdings" panose="05000000000000000000" pitchFamily="2" charset="2"/>
              <a:buChar char="l"/>
            </a:pPr>
            <a:r>
              <a:rPr kumimoji="1" lang="ja-JP" altLang="en-US" sz="3600" dirty="0" smtClean="0">
                <a:latin typeface="メイリオ" panose="020B0604030504040204" pitchFamily="50" charset="-128"/>
                <a:ea typeface="メイリオ" panose="020B0604030504040204" pitchFamily="50" charset="-128"/>
              </a:rPr>
              <a:t> プログラム全体の内、テスト中に</a:t>
            </a:r>
            <a:r>
              <a:rPr kumimoji="1" lang="ja-JP" altLang="en-US" sz="3600" dirty="0" smtClean="0">
                <a:solidFill>
                  <a:srgbClr val="FF3300"/>
                </a:solidFill>
                <a:latin typeface="メイリオ" panose="020B0604030504040204" pitchFamily="50" charset="-128"/>
                <a:ea typeface="メイリオ" panose="020B0604030504040204" pitchFamily="50" charset="-128"/>
              </a:rPr>
              <a:t>実行</a:t>
            </a:r>
            <a:r>
              <a:rPr kumimoji="1" lang="ja-JP" altLang="en-US" sz="3600" dirty="0" smtClean="0">
                <a:solidFill>
                  <a:srgbClr val="FF3300"/>
                </a:solidFill>
                <a:latin typeface="メイリオ" panose="020B0604030504040204" pitchFamily="50" charset="-128"/>
                <a:ea typeface="メイリオ" panose="020B0604030504040204" pitchFamily="50" charset="-128"/>
              </a:rPr>
              <a:t>された行</a:t>
            </a:r>
            <a:r>
              <a:rPr kumimoji="1" lang="en-US" altLang="ja-JP" sz="3600" dirty="0" smtClean="0">
                <a:solidFill>
                  <a:srgbClr val="FF3300"/>
                </a:solidFill>
                <a:latin typeface="メイリオ" panose="020B0604030504040204" pitchFamily="50" charset="-128"/>
                <a:ea typeface="メイリオ" panose="020B0604030504040204" pitchFamily="50" charset="-128"/>
              </a:rPr>
              <a:t/>
            </a:r>
            <a:br>
              <a:rPr kumimoji="1" lang="en-US" altLang="ja-JP" sz="3600" dirty="0" smtClean="0">
                <a:solidFill>
                  <a:srgbClr val="FF3300"/>
                </a:solidFill>
                <a:latin typeface="メイリオ" panose="020B0604030504040204" pitchFamily="50" charset="-128"/>
                <a:ea typeface="メイリオ" panose="020B0604030504040204" pitchFamily="50" charset="-128"/>
              </a:rPr>
            </a:br>
            <a:r>
              <a:rPr lang="ja-JP" altLang="en-US" sz="3600" dirty="0">
                <a:solidFill>
                  <a:srgbClr val="FF3300"/>
                </a:solidFill>
                <a:latin typeface="メイリオ" panose="020B0604030504040204" pitchFamily="50" charset="-128"/>
                <a:ea typeface="メイリオ" panose="020B0604030504040204" pitchFamily="50" charset="-128"/>
              </a:rPr>
              <a:t> </a:t>
            </a:r>
            <a:r>
              <a:rPr lang="ja-JP" altLang="en-US" sz="3600" dirty="0" smtClean="0">
                <a:solidFill>
                  <a:srgbClr val="FF3300"/>
                </a:solidFill>
                <a:latin typeface="メイリオ" panose="020B0604030504040204" pitchFamily="50" charset="-128"/>
                <a:ea typeface="メイリオ" panose="020B0604030504040204" pitchFamily="50" charset="-128"/>
              </a:rPr>
              <a:t> </a:t>
            </a:r>
            <a:r>
              <a:rPr kumimoji="1" lang="ja-JP" altLang="en-US" sz="3600" dirty="0" smtClean="0">
                <a:solidFill>
                  <a:srgbClr val="FF3300"/>
                </a:solidFill>
                <a:latin typeface="メイリオ" panose="020B0604030504040204" pitchFamily="50" charset="-128"/>
                <a:ea typeface="メイリオ" panose="020B0604030504040204" pitchFamily="50" charset="-128"/>
              </a:rPr>
              <a:t>の割合</a:t>
            </a:r>
            <a:endParaRPr kumimoji="1" lang="en-US" altLang="ja-JP" sz="3600" dirty="0" smtClean="0">
              <a:solidFill>
                <a:srgbClr val="FF3300"/>
              </a:solidFill>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lang="ja-JP" altLang="en-US" sz="3600" dirty="0">
                <a:latin typeface="メイリオ" panose="020B0604030504040204" pitchFamily="50" charset="-128"/>
                <a:ea typeface="メイリオ" panose="020B0604030504040204" pitchFamily="50" charset="-128"/>
              </a:rPr>
              <a:t> </a:t>
            </a:r>
            <a:r>
              <a:rPr lang="ja-JP" altLang="en-US" sz="3600" dirty="0" smtClean="0">
                <a:latin typeface="メイリオ" panose="020B0604030504040204" pitchFamily="50" charset="-128"/>
                <a:ea typeface="メイリオ" panose="020B0604030504040204" pitchFamily="50" charset="-128"/>
              </a:rPr>
              <a:t>「テスト中に</a:t>
            </a:r>
            <a:r>
              <a:rPr lang="ja-JP" altLang="en-US" sz="3600" dirty="0" smtClean="0">
                <a:solidFill>
                  <a:srgbClr val="FF3300"/>
                </a:solidFill>
                <a:latin typeface="メイリオ" panose="020B0604030504040204" pitchFamily="50" charset="-128"/>
                <a:ea typeface="メイリオ" panose="020B0604030504040204" pitchFamily="50" charset="-128"/>
              </a:rPr>
              <a:t>一度も実行されない行</a:t>
            </a:r>
            <a:r>
              <a:rPr lang="ja-JP" altLang="en-US" sz="3600" dirty="0" smtClean="0">
                <a:latin typeface="メイリオ" panose="020B0604030504040204" pitchFamily="50" charset="-128"/>
                <a:ea typeface="メイリオ" panose="020B0604030504040204" pitchFamily="50" charset="-128"/>
              </a:rPr>
              <a:t>がある</a:t>
            </a:r>
            <a:r>
              <a:rPr lang="ja-JP" altLang="en-US" sz="3600" dirty="0" smtClean="0">
                <a:latin typeface="メイリオ" panose="020B0604030504040204" pitchFamily="50" charset="-128"/>
                <a:ea typeface="メイリオ" panose="020B0604030504040204" pitchFamily="50" charset="-128"/>
              </a:rPr>
              <a:t>」</a:t>
            </a:r>
            <a:endParaRPr lang="en-US" altLang="ja-JP" sz="360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endParaRPr lang="en-US" altLang="ja-JP" sz="1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3200" dirty="0" smtClean="0">
                <a:latin typeface="メイリオ" panose="020B0604030504040204" pitchFamily="50" charset="-128"/>
                <a:ea typeface="メイリオ" panose="020B0604030504040204" pitchFamily="50" charset="-128"/>
              </a:rPr>
              <a:t> その部分の品質は保証できない</a:t>
            </a:r>
            <a:endParaRPr kumimoji="1" lang="en-US" altLang="ja-JP" sz="32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en-US" altLang="ja-JP" sz="3200" dirty="0">
                <a:latin typeface="メイリオ" panose="020B0604030504040204" pitchFamily="50" charset="-128"/>
                <a:ea typeface="メイリオ" panose="020B0604030504040204" pitchFamily="50" charset="-128"/>
              </a:rPr>
              <a:t> </a:t>
            </a:r>
            <a:r>
              <a:rPr lang="en-US" altLang="ja-JP" sz="3200" dirty="0" smtClean="0">
                <a:latin typeface="メイリオ" panose="020B0604030504040204" pitchFamily="50" charset="-128"/>
                <a:ea typeface="メイリオ" panose="020B0604030504040204" pitchFamily="50" charset="-128"/>
              </a:rPr>
              <a:t> (</a:t>
            </a:r>
            <a:r>
              <a:rPr lang="ja-JP" altLang="en-US" sz="3200" dirty="0" smtClean="0">
                <a:latin typeface="メイリオ" panose="020B0604030504040204" pitchFamily="50" charset="-128"/>
                <a:ea typeface="メイリオ" panose="020B0604030504040204" pitchFamily="50" charset="-128"/>
              </a:rPr>
              <a:t>できる限り</a:t>
            </a:r>
            <a:r>
              <a:rPr lang="en-US" altLang="ja-JP" sz="3200" dirty="0" smtClean="0">
                <a:latin typeface="メイリオ" panose="020B0604030504040204" pitchFamily="50" charset="-128"/>
                <a:ea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rPr>
              <a:t> </a:t>
            </a:r>
            <a:r>
              <a:rPr lang="ja-JP" altLang="en-US" sz="3200" dirty="0" smtClean="0">
                <a:solidFill>
                  <a:srgbClr val="FF3300"/>
                </a:solidFill>
                <a:latin typeface="メイリオ" panose="020B0604030504040204" pitchFamily="50" charset="-128"/>
                <a:ea typeface="メイリオ" panose="020B0604030504040204" pitchFamily="50" charset="-128"/>
              </a:rPr>
              <a:t>カバレッジを</a:t>
            </a:r>
            <a:r>
              <a:rPr lang="en-US" altLang="ja-JP" sz="3200" dirty="0" smtClean="0">
                <a:solidFill>
                  <a:srgbClr val="FF3300"/>
                </a:solidFill>
                <a:latin typeface="メイリオ" panose="020B0604030504040204" pitchFamily="50" charset="-128"/>
                <a:ea typeface="メイリオ" panose="020B0604030504040204" pitchFamily="50" charset="-128"/>
              </a:rPr>
              <a:t>100</a:t>
            </a:r>
            <a:r>
              <a:rPr lang="ja-JP" altLang="en-US" sz="3200" dirty="0" smtClean="0">
                <a:solidFill>
                  <a:srgbClr val="FF3300"/>
                </a:solidFill>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に近づける</a:t>
            </a:r>
            <a:r>
              <a:rPr lang="ja-JP" altLang="en-US" sz="3200" dirty="0" smtClean="0">
                <a:latin typeface="メイリオ" panose="020B0604030504040204" pitchFamily="50" charset="-128"/>
                <a:ea typeface="メイリオ" panose="020B0604030504040204" pitchFamily="50" charset="-128"/>
              </a:rPr>
              <a:t>べき</a:t>
            </a:r>
            <a:endParaRPr lang="en-US" altLang="ja-JP" sz="3200"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a:xfrm>
            <a:off x="9257871" y="6356349"/>
            <a:ext cx="2842145" cy="365125"/>
          </a:xfrm>
        </p:spPr>
        <p:txBody>
          <a:bodyPr/>
          <a:lstStyle/>
          <a:p>
            <a:fld id="{8A1FF5C9-D82A-408D-8976-4D05A0305868}" type="slidenum">
              <a:rPr lang="ja-JP" altLang="en-US" smtClean="0">
                <a:latin typeface="メイリオ" panose="020B0604030504040204" pitchFamily="50" charset="-128"/>
                <a:ea typeface="メイリオ" panose="020B0604030504040204" pitchFamily="50" charset="-128"/>
              </a:rPr>
              <a:pPr/>
              <a:t>11</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4278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smtClean="0">
                <a:latin typeface="メイリオ" panose="020B0604030504040204" pitchFamily="50" charset="-128"/>
                <a:ea typeface="メイリオ" panose="020B0604030504040204" pitchFamily="50" charset="-128"/>
              </a:rPr>
              <a:t>カバレッジの種類</a:t>
            </a:r>
            <a:endParaRPr kumimoji="1" lang="ja-JP" altLang="en-US" sz="54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dirty="0" smtClean="0">
                <a:solidFill>
                  <a:srgbClr val="FF3300"/>
                </a:solidFill>
                <a:latin typeface="メイリオ" panose="020B0604030504040204" pitchFamily="50" charset="-128"/>
                <a:ea typeface="メイリオ" panose="020B0604030504040204" pitchFamily="50" charset="-128"/>
              </a:rPr>
              <a:t>命令網羅</a:t>
            </a:r>
            <a:r>
              <a:rPr kumimoji="1" lang="en-US" altLang="ja-JP" sz="3200" dirty="0" smtClean="0">
                <a:solidFill>
                  <a:srgbClr val="FF3300"/>
                </a:solidFill>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dirty="0" smtClean="0">
                <a:solidFill>
                  <a:srgbClr val="FF3300"/>
                </a:solidFill>
                <a:latin typeface="メイリオ" panose="020B0604030504040204" pitchFamily="50" charset="-128"/>
                <a:ea typeface="メイリオ" panose="020B0604030504040204" pitchFamily="50" charset="-128"/>
              </a:rPr>
              <a:t>分岐網羅 </a:t>
            </a:r>
            <a:r>
              <a:rPr kumimoji="1" lang="en-US" altLang="ja-JP" sz="3200" dirty="0" smtClean="0">
                <a:solidFill>
                  <a:srgbClr val="FF3300"/>
                </a:solidFill>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12</a:t>
            </a:fld>
            <a:endParaRPr lang="ja-JP" altLang="en-US" dirty="0"/>
          </a:p>
        </p:txBody>
      </p:sp>
      <p:cxnSp>
        <p:nvCxnSpPr>
          <p:cNvPr id="6" name="直線矢印コネクタ 5"/>
          <p:cNvCxnSpPr>
            <a:endCxn id="7"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フローチャート: 判断 6"/>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8" name="正方形/長方形 7"/>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14" name="直線矢印コネクタ 13"/>
          <p:cNvCxnSpPr>
            <a:stCxn id="7" idx="2"/>
            <a:endCxn id="8"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7"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45" name="テキスト ボックス 44"/>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48" name="直線矢印コネクタ 47"/>
          <p:cNvCxnSpPr>
            <a:stCxn id="8" idx="2"/>
            <a:endCxn id="77"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フローチャート: 判断 76"/>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79" name="直線矢印コネクタ 78"/>
          <p:cNvCxnSpPr>
            <a:stCxn id="77"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77"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83" name="テキスト ボックス 82"/>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84" name="直線矢印コネクタ 83"/>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98495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dirty="0" smtClean="0">
                <a:latin typeface="メイリオ" panose="020B0604030504040204" pitchFamily="50" charset="-128"/>
                <a:ea typeface="メイリオ" panose="020B0604030504040204" pitchFamily="50" charset="-128"/>
              </a:rPr>
              <a:t>練習問題</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p:txBody>
          <a:bodyPr>
            <a:normAutofit/>
          </a:bodyPr>
          <a:lstStyle/>
          <a:p>
            <a:r>
              <a:rPr lang="ja-JP" altLang="en-US" sz="4000" dirty="0" smtClean="0">
                <a:latin typeface="メイリオ" panose="020B0604030504040204" pitchFamily="50" charset="-128"/>
                <a:ea typeface="メイリオ" panose="020B0604030504040204" pitchFamily="50" charset="-128"/>
              </a:rPr>
              <a:t>テストコード</a:t>
            </a:r>
            <a:r>
              <a:rPr lang="ja-JP" altLang="en-US" sz="4000" dirty="0">
                <a:latin typeface="メイリオ" panose="020B0604030504040204" pitchFamily="50" charset="-128"/>
                <a:ea typeface="メイリオ" panose="020B0604030504040204" pitchFamily="50" charset="-128"/>
              </a:rPr>
              <a:t>の記述と</a:t>
            </a:r>
            <a:r>
              <a:rPr lang="ja-JP" altLang="en-US" sz="4000" dirty="0" smtClean="0">
                <a:latin typeface="メイリオ" panose="020B0604030504040204" pitchFamily="50" charset="-128"/>
                <a:ea typeface="メイリオ" panose="020B0604030504040204" pitchFamily="50" charset="-128"/>
              </a:rPr>
              <a:t>実行</a:t>
            </a:r>
            <a:endParaRPr lang="en-US" altLang="ja-JP" sz="4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804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事前練習 </a:t>
            </a:r>
            <a:r>
              <a:rPr kumimoji="1" lang="en-US" altLang="ja-JP" dirty="0" smtClean="0">
                <a:latin typeface="メイリオ" panose="020B0604030504040204" pitchFamily="50" charset="-128"/>
                <a:ea typeface="メイリオ" panose="020B0604030504040204" pitchFamily="50" charset="-128"/>
              </a:rPr>
              <a:t>(10</a:t>
            </a:r>
            <a:r>
              <a:rPr kumimoji="1" lang="ja-JP" altLang="en-US" dirty="0" smtClean="0">
                <a:latin typeface="メイリオ" panose="020B0604030504040204" pitchFamily="50" charset="-128"/>
                <a:ea typeface="メイリオ" panose="020B0604030504040204" pitchFamily="50" charset="-128"/>
              </a:rPr>
              <a:t>分</a:t>
            </a:r>
            <a:r>
              <a:rPr kumimoji="1" lang="en-US" altLang="ja-JP"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825625"/>
            <a:ext cx="11162872" cy="4351338"/>
          </a:xfrm>
        </p:spPr>
        <p:txBody>
          <a:bodyPr/>
          <a:lstStyle/>
          <a:p>
            <a:pPr>
              <a:buClr>
                <a:schemeClr val="tx2"/>
              </a:buClr>
              <a:buFont typeface="Wingdings" panose="05000000000000000000" pitchFamily="2" charset="2"/>
              <a:buChar char="l"/>
            </a:pPr>
            <a:r>
              <a:rPr kumimoji="1" lang="ja-JP" altLang="en-US" sz="3600" dirty="0" smtClean="0">
                <a:latin typeface="メイリオ" panose="020B0604030504040204" pitchFamily="50" charset="-128"/>
                <a:ea typeface="メイリオ" panose="020B0604030504040204" pitchFamily="50" charset="-128"/>
              </a:rPr>
              <a:t> 簡単なテストケースを作成</a:t>
            </a:r>
            <a:endParaRPr kumimoji="1" lang="en-US" altLang="ja-JP" sz="36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r>
              <a:rPr lang="ja-JP" altLang="en-US" sz="3200" dirty="0" smtClean="0">
                <a:latin typeface="メイリオ" panose="020B0604030504040204" pitchFamily="50" charset="-128"/>
                <a:ea typeface="メイリオ" panose="020B0604030504040204" pitchFamily="50" charset="-128"/>
              </a:rPr>
              <a:t> 開発環境 </a:t>
            </a:r>
            <a:r>
              <a:rPr lang="en-US" altLang="ja-JP" sz="3200" dirty="0" smtClean="0">
                <a:latin typeface="メイリオ" panose="020B0604030504040204" pitchFamily="50" charset="-128"/>
                <a:ea typeface="メイリオ" panose="020B0604030504040204" pitchFamily="50" charset="-128"/>
              </a:rPr>
              <a:t>: Eclipse oxygen</a:t>
            </a:r>
          </a:p>
          <a:p>
            <a:pPr lvl="1">
              <a:buClr>
                <a:schemeClr val="tx2"/>
              </a:buClr>
              <a:buFont typeface="Wingdings" panose="05000000000000000000" pitchFamily="2" charset="2"/>
              <a:buChar char="l"/>
            </a:pPr>
            <a:r>
              <a:rPr lang="ja-JP" altLang="en-US" sz="3200" dirty="0" smtClean="0">
                <a:latin typeface="メイリオ" panose="020B0604030504040204" pitchFamily="50" charset="-128"/>
                <a:ea typeface="メイリオ" panose="020B0604030504040204" pitchFamily="50" charset="-128"/>
              </a:rPr>
              <a:t> テスティングフレームワーク </a:t>
            </a:r>
            <a:r>
              <a:rPr lang="en-US" altLang="ja-JP" sz="3200" dirty="0" smtClean="0">
                <a:latin typeface="メイリオ" panose="020B0604030504040204" pitchFamily="50" charset="-128"/>
                <a:ea typeface="メイリオ" panose="020B0604030504040204" pitchFamily="50" charset="-128"/>
              </a:rPr>
              <a:t>: JUnit4</a:t>
            </a:r>
          </a:p>
          <a:p>
            <a:pPr lvl="1">
              <a:buClr>
                <a:schemeClr val="tx2"/>
              </a:buClr>
              <a:buFont typeface="Wingdings" panose="05000000000000000000" pitchFamily="2" charset="2"/>
              <a:buChar char="l"/>
            </a:pPr>
            <a:r>
              <a:rPr lang="ja-JP" altLang="en-US" sz="3200" dirty="0" smtClean="0">
                <a:latin typeface="メイリオ" panose="020B0604030504040204" pitchFamily="50" charset="-128"/>
                <a:ea typeface="メイリオ" panose="020B0604030504040204" pitchFamily="50" charset="-128"/>
              </a:rPr>
              <a:t> テスト対象コード </a:t>
            </a:r>
            <a:r>
              <a:rPr lang="en-US" altLang="ja-JP" sz="3200" dirty="0" smtClean="0">
                <a:latin typeface="メイリオ" panose="020B0604030504040204" pitchFamily="50" charset="-128"/>
                <a:ea typeface="メイリオ" panose="020B0604030504040204" pitchFamily="50" charset="-128"/>
              </a:rPr>
              <a:t>: Calculator.java</a:t>
            </a:r>
          </a:p>
          <a:p>
            <a:pPr lvl="2">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テスト対象コードはフォルダ </a:t>
            </a:r>
            <a:r>
              <a:rPr lang="en-US" altLang="ja-JP" sz="2800" b="1" dirty="0" err="1" smtClean="0">
                <a:latin typeface="メイリオ" panose="020B0604030504040204" pitchFamily="50" charset="-128"/>
                <a:ea typeface="メイリオ" panose="020B0604030504040204" pitchFamily="50" charset="-128"/>
              </a:rPr>
              <a:t>src</a:t>
            </a:r>
            <a:r>
              <a:rPr lang="en-US" altLang="ja-JP" sz="2800" b="1" dirty="0" smtClean="0">
                <a:latin typeface="メイリオ" panose="020B0604030504040204" pitchFamily="50" charset="-128"/>
                <a:ea typeface="メイリオ" panose="020B0604030504040204" pitchFamily="50" charset="-128"/>
              </a:rPr>
              <a:t>/</a:t>
            </a:r>
            <a:r>
              <a:rPr lang="en-US" altLang="ja-JP" sz="2800" b="1" dirty="0" smtClean="0">
                <a:solidFill>
                  <a:srgbClr val="FF7C80"/>
                </a:solidFill>
                <a:latin typeface="メイリオ" panose="020B0604030504040204" pitchFamily="50" charset="-128"/>
                <a:ea typeface="メイリオ" panose="020B0604030504040204" pitchFamily="50" charset="-128"/>
              </a:rPr>
              <a:t>main</a:t>
            </a:r>
            <a:r>
              <a:rPr lang="en-US" altLang="ja-JP" sz="2800" b="1" dirty="0" smtClean="0">
                <a:latin typeface="メイリオ" panose="020B0604030504040204" pitchFamily="50" charset="-128"/>
                <a:ea typeface="メイリオ" panose="020B0604030504040204" pitchFamily="50" charset="-128"/>
              </a:rPr>
              <a:t>/java</a:t>
            </a:r>
            <a:r>
              <a:rPr lang="en-US" altLang="ja-JP" sz="2800" dirty="0" smtClean="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の下にある</a:t>
            </a:r>
            <a:endParaRPr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テストコードはフォルダ </a:t>
            </a:r>
            <a:r>
              <a:rPr lang="en-US" altLang="ja-JP" sz="2800" b="1" dirty="0" err="1" smtClean="0">
                <a:latin typeface="メイリオ" panose="020B0604030504040204" pitchFamily="50" charset="-128"/>
                <a:ea typeface="メイリオ" panose="020B0604030504040204" pitchFamily="50" charset="-128"/>
              </a:rPr>
              <a:t>src</a:t>
            </a:r>
            <a:r>
              <a:rPr lang="en-US" altLang="ja-JP" sz="2800" b="1" dirty="0" smtClean="0">
                <a:latin typeface="メイリオ" panose="020B0604030504040204" pitchFamily="50" charset="-128"/>
                <a:ea typeface="メイリオ" panose="020B0604030504040204" pitchFamily="50" charset="-128"/>
              </a:rPr>
              <a:t>/</a:t>
            </a:r>
            <a:r>
              <a:rPr lang="en-US" altLang="ja-JP" sz="2800" b="1" dirty="0" smtClean="0">
                <a:solidFill>
                  <a:srgbClr val="FF9999"/>
                </a:solidFill>
                <a:latin typeface="メイリオ" panose="020B0604030504040204" pitchFamily="50" charset="-128"/>
                <a:ea typeface="メイリオ" panose="020B0604030504040204" pitchFamily="50" charset="-128"/>
              </a:rPr>
              <a:t>test</a:t>
            </a:r>
            <a:r>
              <a:rPr lang="en-US" altLang="ja-JP" sz="2800" b="1" dirty="0" smtClean="0">
                <a:latin typeface="メイリオ" panose="020B0604030504040204" pitchFamily="50" charset="-128"/>
                <a:ea typeface="メイリオ" panose="020B0604030504040204" pitchFamily="50" charset="-128"/>
              </a:rPr>
              <a:t>/java</a:t>
            </a:r>
            <a:r>
              <a:rPr lang="en-US" altLang="ja-JP" sz="2800" dirty="0" smtClean="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の下にある</a:t>
            </a:r>
            <a:endParaRPr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l"/>
            </a:pPr>
            <a:endParaRPr kumimoji="1" lang="ja-JP" altLang="en-US" sz="24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14</a:t>
            </a:fld>
            <a:endParaRPr lang="ja-JP" altLang="en-US" dirty="0"/>
          </a:p>
        </p:txBody>
      </p:sp>
    </p:spTree>
    <p:extLst>
      <p:ext uri="{BB962C8B-B14F-4D97-AF65-F5344CB8AC3E}">
        <p14:creationId xmlns:p14="http://schemas.microsoft.com/office/powerpoint/2010/main" val="2756906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練習</a:t>
            </a:r>
            <a:r>
              <a:rPr kumimoji="1" lang="ja-JP" altLang="en-US" dirty="0" smtClean="0">
                <a:latin typeface="メイリオ" panose="020B0604030504040204" pitchFamily="50" charset="-128"/>
                <a:ea typeface="メイリオ" panose="020B0604030504040204" pitchFamily="50" charset="-128"/>
              </a:rPr>
              <a:t>プロジェクトの確認</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15</a:t>
            </a:fld>
            <a:endParaRPr lang="ja-JP" altLang="en-US" dirty="0"/>
          </a:p>
        </p:txBody>
      </p:sp>
      <p:grpSp>
        <p:nvGrpSpPr>
          <p:cNvPr id="16" name="グループ化 15"/>
          <p:cNvGrpSpPr/>
          <p:nvPr/>
        </p:nvGrpSpPr>
        <p:grpSpPr>
          <a:xfrm>
            <a:off x="3091974" y="1690688"/>
            <a:ext cx="6806337" cy="4772479"/>
            <a:chOff x="2451534" y="1877330"/>
            <a:chExt cx="6806337" cy="4772479"/>
          </a:xfrm>
          <a:effectLst>
            <a:outerShdw blurRad="444500" dist="38100" dir="2700000" algn="tl" rotWithShape="0">
              <a:prstClr val="black">
                <a:alpha val="40000"/>
              </a:prstClr>
            </a:outerShdw>
          </a:effectLst>
        </p:grpSpPr>
        <p:pic>
          <p:nvPicPr>
            <p:cNvPr id="12" name="図 11"/>
            <p:cNvPicPr>
              <a:picLocks noChangeAspect="1"/>
            </p:cNvPicPr>
            <p:nvPr/>
          </p:nvPicPr>
          <p:blipFill rotWithShape="1">
            <a:blip r:embed="rId2"/>
            <a:srcRect l="15903" t="55118" r="65489" b="42393"/>
            <a:stretch/>
          </p:blipFill>
          <p:spPr>
            <a:xfrm>
              <a:off x="2451534" y="1877330"/>
              <a:ext cx="6806337" cy="986065"/>
            </a:xfrm>
            <a:prstGeom prst="rect">
              <a:avLst/>
            </a:prstGeom>
          </p:spPr>
        </p:pic>
        <p:pic>
          <p:nvPicPr>
            <p:cNvPr id="15" name="図 14"/>
            <p:cNvPicPr>
              <a:picLocks noChangeAspect="1"/>
            </p:cNvPicPr>
            <p:nvPr/>
          </p:nvPicPr>
          <p:blipFill rotWithShape="1">
            <a:blip r:embed="rId2"/>
            <a:srcRect l="15903" t="68862" r="65489" b="21582"/>
            <a:stretch/>
          </p:blipFill>
          <p:spPr>
            <a:xfrm>
              <a:off x="2451534" y="2863395"/>
              <a:ext cx="6806337" cy="3786414"/>
            </a:xfrm>
            <a:prstGeom prst="rect">
              <a:avLst/>
            </a:prstGeom>
          </p:spPr>
        </p:pic>
      </p:grpSp>
      <p:sp>
        <p:nvSpPr>
          <p:cNvPr id="18" name="四角形吹き出し 17"/>
          <p:cNvSpPr/>
          <p:nvPr/>
        </p:nvSpPr>
        <p:spPr>
          <a:xfrm>
            <a:off x="645886" y="2931887"/>
            <a:ext cx="2446088" cy="791146"/>
          </a:xfrm>
          <a:prstGeom prst="wedgeRectCallout">
            <a:avLst>
              <a:gd name="adj1" fmla="val 106362"/>
              <a:gd name="adj2" fmla="val 66973"/>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テスト対象</a:t>
            </a:r>
            <a:endParaRPr kumimoji="1" lang="ja-JP" altLang="en-US" sz="2800" dirty="0">
              <a:latin typeface="メイリオ" panose="020B0604030504040204" pitchFamily="50" charset="-128"/>
              <a:ea typeface="メイリオ" panose="020B0604030504040204" pitchFamily="50" charset="-128"/>
            </a:endParaRPr>
          </a:p>
        </p:txBody>
      </p:sp>
      <p:sp>
        <p:nvSpPr>
          <p:cNvPr id="19" name="四角形吹き出し 18"/>
          <p:cNvSpPr/>
          <p:nvPr/>
        </p:nvSpPr>
        <p:spPr>
          <a:xfrm>
            <a:off x="7753349" y="3875315"/>
            <a:ext cx="3876675" cy="1052282"/>
          </a:xfrm>
          <a:prstGeom prst="wedgeRectCallout">
            <a:avLst>
              <a:gd name="adj1" fmla="val -75542"/>
              <a:gd name="adj2" fmla="val 44893"/>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テストコード置き場</a:t>
            </a:r>
            <a:endParaRPr kumimoji="1" lang="en-US" altLang="ja-JP" sz="2800" dirty="0" smtClean="0">
              <a:latin typeface="メイリオ" panose="020B0604030504040204" pitchFamily="50" charset="-128"/>
              <a:ea typeface="メイリオ" panose="020B0604030504040204" pitchFamily="50" charset="-128"/>
            </a:endParaRPr>
          </a:p>
          <a:p>
            <a:pPr algn="ct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フレームワーク生成済み</a:t>
            </a:r>
            <a:r>
              <a:rPr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4171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0465"/>
            <a:ext cx="10515600" cy="1325563"/>
          </a:xfrm>
        </p:spPr>
        <p:txBody>
          <a:bodyPr/>
          <a:lstStyle/>
          <a:p>
            <a:r>
              <a:rPr kumimoji="1" lang="en-US" altLang="ja-JP" dirty="0" smtClean="0">
                <a:latin typeface="メイリオ" panose="020B0604030504040204" pitchFamily="50" charset="-128"/>
                <a:ea typeface="メイリオ" panose="020B0604030504040204" pitchFamily="50" charset="-128"/>
              </a:rPr>
              <a:t>Eclipse</a:t>
            </a:r>
            <a:r>
              <a:rPr kumimoji="1" lang="ja-JP" altLang="en-US" dirty="0" smtClean="0">
                <a:latin typeface="メイリオ" panose="020B0604030504040204" pitchFamily="50" charset="-128"/>
                <a:ea typeface="メイリオ" panose="020B0604030504040204" pitchFamily="50" charset="-128"/>
              </a:rPr>
              <a:t>の見方</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16</a:t>
            </a:fld>
            <a:endParaRPr lang="ja-JP" altLang="en-US" dirty="0"/>
          </a:p>
        </p:txBody>
      </p:sp>
      <p:pic>
        <p:nvPicPr>
          <p:cNvPr id="6" name="図 5"/>
          <p:cNvPicPr>
            <a:picLocks noChangeAspect="1"/>
          </p:cNvPicPr>
          <p:nvPr/>
        </p:nvPicPr>
        <p:blipFill rotWithShape="1">
          <a:blip r:embed="rId2"/>
          <a:srcRect l="15965" t="53924" r="6008" b="1923"/>
          <a:stretch/>
        </p:blipFill>
        <p:spPr>
          <a:xfrm>
            <a:off x="1660105" y="1314450"/>
            <a:ext cx="8726718" cy="5349874"/>
          </a:xfrm>
          <a:prstGeom prst="rect">
            <a:avLst/>
          </a:prstGeom>
          <a:effectLst>
            <a:outerShdw blurRad="444500" dist="38100" dir="2700000" algn="tl" rotWithShape="0">
              <a:prstClr val="black">
                <a:alpha val="40000"/>
              </a:prstClr>
            </a:outerShdw>
          </a:effectLst>
        </p:spPr>
      </p:pic>
      <p:sp>
        <p:nvSpPr>
          <p:cNvPr id="7" name="四角形吹き出し 6"/>
          <p:cNvSpPr/>
          <p:nvPr/>
        </p:nvSpPr>
        <p:spPr>
          <a:xfrm>
            <a:off x="4059071" y="3526385"/>
            <a:ext cx="2446088" cy="926003"/>
          </a:xfrm>
          <a:prstGeom prst="wedgeRectCallout">
            <a:avLst>
              <a:gd name="adj1" fmla="val -21360"/>
              <a:gd name="adj2" fmla="val -85278"/>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テスト対象</a:t>
            </a:r>
            <a:endParaRPr kumimoji="1" lang="en-US" altLang="ja-JP" sz="2800" dirty="0" smtClean="0">
              <a:latin typeface="メイリオ" panose="020B0604030504040204" pitchFamily="50" charset="-128"/>
              <a:ea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rPr>
              <a:t>コード</a:t>
            </a:r>
            <a:endParaRPr kumimoji="1" lang="ja-JP" altLang="en-US" sz="2800" dirty="0">
              <a:latin typeface="メイリオ" panose="020B0604030504040204" pitchFamily="50" charset="-128"/>
              <a:ea typeface="メイリオ" panose="020B0604030504040204" pitchFamily="50" charset="-128"/>
            </a:endParaRPr>
          </a:p>
        </p:txBody>
      </p:sp>
      <p:sp>
        <p:nvSpPr>
          <p:cNvPr id="9" name="四角形吹き出し 8"/>
          <p:cNvSpPr/>
          <p:nvPr/>
        </p:nvSpPr>
        <p:spPr>
          <a:xfrm>
            <a:off x="7465786" y="3526384"/>
            <a:ext cx="2446088" cy="926003"/>
          </a:xfrm>
          <a:prstGeom prst="wedgeRectCallout">
            <a:avLst>
              <a:gd name="adj1" fmla="val -21360"/>
              <a:gd name="adj2" fmla="val -85278"/>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テストコード</a:t>
            </a:r>
            <a:endParaRPr kumimoji="1" lang="en-US" altLang="ja-JP" sz="2800" dirty="0" smtClean="0">
              <a:latin typeface="メイリオ" panose="020B0604030504040204" pitchFamily="50" charset="-128"/>
              <a:ea typeface="メイリオ" panose="020B0604030504040204" pitchFamily="50" charset="-128"/>
            </a:endParaRPr>
          </a:p>
          <a:p>
            <a:pPr algn="ct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未実装</a:t>
            </a:r>
            <a:r>
              <a:rPr lang="en-US" altLang="ja-JP" sz="2800" dirty="0" smtClean="0">
                <a:latin typeface="メイリオ" panose="020B0604030504040204" pitchFamily="50" charset="-128"/>
                <a:ea typeface="メイリオ" panose="020B0604030504040204" pitchFamily="50" charset="-128"/>
              </a:rPr>
              <a:t>)</a:t>
            </a:r>
            <a:endParaRPr kumimoji="1" lang="ja-JP" altLang="en-US" sz="2800" dirty="0">
              <a:latin typeface="メイリオ" panose="020B0604030504040204" pitchFamily="50" charset="-128"/>
              <a:ea typeface="メイリオ" panose="020B0604030504040204" pitchFamily="50" charset="-128"/>
            </a:endParaRPr>
          </a:p>
        </p:txBody>
      </p:sp>
      <p:sp>
        <p:nvSpPr>
          <p:cNvPr id="10" name="四角形吹き出し 9"/>
          <p:cNvSpPr/>
          <p:nvPr/>
        </p:nvSpPr>
        <p:spPr>
          <a:xfrm>
            <a:off x="6370912" y="5631544"/>
            <a:ext cx="4258560" cy="724806"/>
          </a:xfrm>
          <a:prstGeom prst="wedgeRectCallout">
            <a:avLst>
              <a:gd name="adj1" fmla="val -60532"/>
              <a:gd name="adj2" fmla="val -88226"/>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テストの実行結果</a:t>
            </a:r>
            <a:endParaRPr kumimoji="1"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1420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メイリオ" panose="020B0604030504040204" pitchFamily="50" charset="-128"/>
                <a:ea typeface="メイリオ" panose="020B0604030504040204" pitchFamily="50" charset="-128"/>
              </a:rPr>
              <a:t>テストコードの記述</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17</a:t>
            </a:fld>
            <a:endParaRPr lang="ja-JP" altLang="en-US" dirty="0"/>
          </a:p>
        </p:txBody>
      </p:sp>
      <p:sp>
        <p:nvSpPr>
          <p:cNvPr id="9" name="正方形/長方形 8"/>
          <p:cNvSpPr/>
          <p:nvPr/>
        </p:nvSpPr>
        <p:spPr>
          <a:xfrm>
            <a:off x="881856" y="1761361"/>
            <a:ext cx="10428288" cy="4524315"/>
          </a:xfrm>
          <a:prstGeom prst="rect">
            <a:avLst/>
          </a:prstGeom>
          <a:ln w="19050"/>
          <a:effectLst>
            <a:outerShdw blurRad="4445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b="1" dirty="0">
                <a:solidFill>
                  <a:srgbClr val="7F0055"/>
                </a:solidFill>
                <a:latin typeface="Consolas" panose="020B0609020204030204" pitchFamily="49" charset="0"/>
                <a:ea typeface="ＭＳ ゴシック" panose="020B0609070205080204" pitchFamily="49" charset="-128"/>
              </a:rPr>
              <a:t>public</a:t>
            </a:r>
            <a:r>
              <a:rPr lang="en-US" altLang="ja-JP" sz="2400" b="1" dirty="0">
                <a:solidFill>
                  <a:srgbClr val="000000"/>
                </a:solidFill>
                <a:latin typeface="Consolas" panose="020B0609020204030204" pitchFamily="49" charset="0"/>
                <a:ea typeface="ＭＳ ゴシック" panose="020B0609070205080204" pitchFamily="49" charset="-128"/>
              </a:rPr>
              <a:t> </a:t>
            </a:r>
            <a:r>
              <a:rPr lang="en-US" altLang="ja-JP" sz="2400" b="1" dirty="0">
                <a:solidFill>
                  <a:srgbClr val="7F0055"/>
                </a:solidFill>
                <a:latin typeface="Consolas" panose="020B0609020204030204" pitchFamily="49" charset="0"/>
                <a:ea typeface="ＭＳ ゴシック" panose="020B0609070205080204" pitchFamily="49" charset="-128"/>
              </a:rPr>
              <a:t>class</a:t>
            </a:r>
            <a:r>
              <a:rPr lang="en-US" altLang="ja-JP" sz="2400" b="1" dirty="0">
                <a:solidFill>
                  <a:srgbClr val="000000"/>
                </a:solidFill>
                <a:latin typeface="Consolas" panose="020B0609020204030204" pitchFamily="49" charset="0"/>
                <a:ea typeface="ＭＳ ゴシック" panose="020B0609070205080204" pitchFamily="49" charset="-128"/>
              </a:rPr>
              <a:t> </a:t>
            </a:r>
            <a:r>
              <a:rPr lang="en-US" altLang="ja-JP" sz="2400" b="1" dirty="0" err="1">
                <a:solidFill>
                  <a:srgbClr val="000000"/>
                </a:solidFill>
                <a:latin typeface="Consolas" panose="020B0609020204030204" pitchFamily="49" charset="0"/>
                <a:ea typeface="ＭＳ ゴシック" panose="020B0609070205080204" pitchFamily="49" charset="-128"/>
              </a:rPr>
              <a:t>CalculatorTest</a:t>
            </a:r>
            <a:r>
              <a:rPr lang="en-US" altLang="ja-JP" sz="2400" b="1" dirty="0">
                <a:solidFill>
                  <a:srgbClr val="000000"/>
                </a:solidFill>
                <a:latin typeface="Consolas" panose="020B0609020204030204" pitchFamily="49" charset="0"/>
                <a:ea typeface="ＭＳ ゴシック" panose="020B0609070205080204" pitchFamily="49" charset="-128"/>
              </a:rPr>
              <a:t> {</a:t>
            </a:r>
          </a:p>
          <a:p>
            <a:endParaRPr lang="ja-JP" altLang="en-US" sz="2400" dirty="0">
              <a:latin typeface="Consolas" panose="020B0609020204030204" pitchFamily="49" charset="0"/>
              <a:ea typeface="ＭＳ ゴシック" panose="020B0609070205080204" pitchFamily="49" charset="-128"/>
            </a:endParaRPr>
          </a:p>
          <a:p>
            <a:pPr lvl="1"/>
            <a:r>
              <a:rPr lang="en-US" altLang="ja-JP" sz="2400" dirty="0">
                <a:solidFill>
                  <a:srgbClr val="646464"/>
                </a:solidFill>
                <a:latin typeface="Consolas" panose="020B0609020204030204" pitchFamily="49" charset="0"/>
                <a:ea typeface="ＭＳ ゴシック" panose="020B0609070205080204" pitchFamily="49" charset="-128"/>
              </a:rPr>
              <a:t>@Test</a:t>
            </a:r>
          </a:p>
          <a:p>
            <a:pPr lvl="1"/>
            <a:r>
              <a:rPr lang="en-US" altLang="ja-JP" sz="2400" b="1" dirty="0">
                <a:solidFill>
                  <a:srgbClr val="7F0055"/>
                </a:solidFill>
                <a:latin typeface="Consolas" panose="020B0609020204030204" pitchFamily="49" charset="0"/>
                <a:ea typeface="ＭＳ ゴシック" panose="020B0609070205080204" pitchFamily="49" charset="-128"/>
              </a:rPr>
              <a:t>public</a:t>
            </a:r>
            <a:r>
              <a:rPr lang="en-US" altLang="ja-JP" sz="2400" b="1" dirty="0">
                <a:solidFill>
                  <a:srgbClr val="000000"/>
                </a:solidFill>
                <a:latin typeface="Consolas" panose="020B0609020204030204" pitchFamily="49" charset="0"/>
                <a:ea typeface="ＭＳ ゴシック" panose="020B0609070205080204" pitchFamily="49" charset="-128"/>
              </a:rPr>
              <a:t> </a:t>
            </a:r>
            <a:r>
              <a:rPr lang="en-US" altLang="ja-JP" sz="2400" b="1" dirty="0">
                <a:solidFill>
                  <a:srgbClr val="7F0055"/>
                </a:solidFill>
                <a:latin typeface="Consolas" panose="020B0609020204030204" pitchFamily="49" charset="0"/>
                <a:ea typeface="ＭＳ ゴシック" panose="020B0609070205080204" pitchFamily="49" charset="-128"/>
              </a:rPr>
              <a:t>void</a:t>
            </a:r>
            <a:r>
              <a:rPr lang="en-US" altLang="ja-JP" sz="2400" b="1" dirty="0">
                <a:solidFill>
                  <a:srgbClr val="000000"/>
                </a:solidFill>
                <a:latin typeface="Consolas" panose="020B0609020204030204" pitchFamily="49" charset="0"/>
                <a:ea typeface="ＭＳ ゴシック" panose="020B0609070205080204" pitchFamily="49" charset="-128"/>
              </a:rPr>
              <a:t> test() {</a:t>
            </a:r>
          </a:p>
          <a:p>
            <a:pPr lvl="1"/>
            <a:r>
              <a:rPr lang="en-US" altLang="ja-JP" sz="2400" dirty="0" smtClean="0">
                <a:solidFill>
                  <a:srgbClr val="000000"/>
                </a:solidFill>
                <a:latin typeface="Consolas" panose="020B0609020204030204" pitchFamily="49" charset="0"/>
                <a:ea typeface="ＭＳ ゴシック" panose="020B0609070205080204" pitchFamily="49" charset="-128"/>
              </a:rPr>
              <a:t>	Calculator </a:t>
            </a:r>
            <a:r>
              <a:rPr lang="en-US" altLang="ja-JP" sz="2400" b="1" dirty="0" err="1">
                <a:solidFill>
                  <a:srgbClr val="FF00FF"/>
                </a:solidFill>
                <a:latin typeface="Consolas" panose="020B0609020204030204" pitchFamily="49" charset="0"/>
                <a:ea typeface="ＭＳ ゴシック" panose="020B0609070205080204" pitchFamily="49" charset="-128"/>
              </a:rPr>
              <a:t>calc</a:t>
            </a:r>
            <a:r>
              <a:rPr lang="en-US" altLang="ja-JP" sz="2400" b="1" dirty="0">
                <a:solidFill>
                  <a:srgbClr val="000000"/>
                </a:solidFill>
                <a:latin typeface="Consolas" panose="020B0609020204030204" pitchFamily="49" charset="0"/>
                <a:ea typeface="ＭＳ ゴシック" panose="020B0609070205080204" pitchFamily="49" charset="-128"/>
              </a:rPr>
              <a:t> = </a:t>
            </a:r>
            <a:r>
              <a:rPr lang="en-US" altLang="ja-JP" sz="2400" b="1" dirty="0">
                <a:solidFill>
                  <a:srgbClr val="7F0055"/>
                </a:solidFill>
                <a:latin typeface="Consolas" panose="020B0609020204030204" pitchFamily="49" charset="0"/>
                <a:ea typeface="ＭＳ ゴシック" panose="020B0609070205080204" pitchFamily="49" charset="-128"/>
              </a:rPr>
              <a:t>new</a:t>
            </a:r>
            <a:r>
              <a:rPr lang="en-US" altLang="ja-JP" sz="2400" b="1" dirty="0">
                <a:solidFill>
                  <a:srgbClr val="000000"/>
                </a:solidFill>
                <a:latin typeface="Consolas" panose="020B0609020204030204" pitchFamily="49" charset="0"/>
                <a:ea typeface="ＭＳ ゴシック" panose="020B0609070205080204" pitchFamily="49" charset="-128"/>
              </a:rPr>
              <a:t> Calculator</a:t>
            </a:r>
            <a:r>
              <a:rPr lang="en-US" altLang="ja-JP" sz="2400" b="1" dirty="0" smtClean="0">
                <a:solidFill>
                  <a:srgbClr val="000000"/>
                </a:solidFill>
                <a:latin typeface="Consolas" panose="020B0609020204030204" pitchFamily="49" charset="0"/>
                <a:ea typeface="ＭＳ ゴシック" panose="020B0609070205080204" pitchFamily="49" charset="-128"/>
              </a:rPr>
              <a:t>(); </a:t>
            </a:r>
            <a:r>
              <a:rPr lang="en-US" altLang="ja-JP" sz="2400" b="1" dirty="0">
                <a:solidFill>
                  <a:schemeClr val="accent6">
                    <a:lumMod val="60000"/>
                    <a:lumOff val="40000"/>
                  </a:schemeClr>
                </a:solidFill>
                <a:latin typeface="Consolas" panose="020B0609020204030204" pitchFamily="49" charset="0"/>
              </a:rPr>
              <a:t>// </a:t>
            </a:r>
            <a:r>
              <a:rPr lang="ja-JP" altLang="en-US" sz="2400" b="1" dirty="0">
                <a:solidFill>
                  <a:schemeClr val="accent6">
                    <a:lumMod val="60000"/>
                    <a:lumOff val="40000"/>
                  </a:schemeClr>
                </a:solidFill>
                <a:latin typeface="Consolas" panose="020B0609020204030204" pitchFamily="49" charset="0"/>
              </a:rPr>
              <a:t>テスト対象の準備</a:t>
            </a:r>
            <a:endParaRPr lang="en-US" altLang="ja-JP" sz="2400" b="1" dirty="0">
              <a:solidFill>
                <a:srgbClr val="000000"/>
              </a:solidFill>
              <a:latin typeface="Consolas" panose="020B0609020204030204" pitchFamily="49" charset="0"/>
              <a:ea typeface="ＭＳ ゴシック" panose="020B0609070205080204" pitchFamily="49" charset="-128"/>
            </a:endParaRPr>
          </a:p>
          <a:p>
            <a:pPr lvl="1"/>
            <a:r>
              <a:rPr lang="en-US" altLang="ja-JP" sz="2400" b="1" dirty="0" smtClean="0">
                <a:solidFill>
                  <a:srgbClr val="7F0055"/>
                </a:solidFill>
                <a:latin typeface="Consolas" panose="020B0609020204030204" pitchFamily="49" charset="0"/>
                <a:ea typeface="ＭＳ ゴシック" panose="020B0609070205080204" pitchFamily="49" charset="-128"/>
              </a:rPr>
              <a:t>	</a:t>
            </a:r>
            <a:r>
              <a:rPr lang="en-US" altLang="ja-JP" sz="2400" b="1" dirty="0" err="1" smtClean="0">
                <a:solidFill>
                  <a:srgbClr val="7F0055"/>
                </a:solidFill>
                <a:latin typeface="Consolas" panose="020B0609020204030204" pitchFamily="49" charset="0"/>
                <a:ea typeface="ＭＳ ゴシック" panose="020B0609070205080204" pitchFamily="49" charset="-128"/>
              </a:rPr>
              <a:t>int</a:t>
            </a:r>
            <a:r>
              <a:rPr lang="en-US" altLang="ja-JP" sz="2400" b="1" dirty="0" smtClean="0">
                <a:solidFill>
                  <a:srgbClr val="000000"/>
                </a:solidFill>
                <a:latin typeface="Consolas" panose="020B0609020204030204" pitchFamily="49" charset="0"/>
                <a:ea typeface="ＭＳ ゴシック" panose="020B0609070205080204" pitchFamily="49" charset="-128"/>
              </a:rPr>
              <a:t> </a:t>
            </a:r>
            <a:r>
              <a:rPr lang="en-US" altLang="ja-JP" sz="2400" b="1" dirty="0">
                <a:solidFill>
                  <a:srgbClr val="FF00FF"/>
                </a:solidFill>
                <a:latin typeface="Consolas" panose="020B0609020204030204" pitchFamily="49" charset="0"/>
                <a:ea typeface="ＭＳ ゴシック" panose="020B0609070205080204" pitchFamily="49" charset="-128"/>
              </a:rPr>
              <a:t>result1</a:t>
            </a:r>
            <a:r>
              <a:rPr lang="en-US" altLang="ja-JP" sz="2400" b="1" dirty="0">
                <a:solidFill>
                  <a:srgbClr val="000000"/>
                </a:solidFill>
                <a:latin typeface="Consolas" panose="020B0609020204030204" pitchFamily="49" charset="0"/>
                <a:ea typeface="ＭＳ ゴシック" panose="020B0609070205080204" pitchFamily="49" charset="-128"/>
              </a:rPr>
              <a:t> = </a:t>
            </a:r>
            <a:r>
              <a:rPr lang="en-US" altLang="ja-JP" sz="2400" b="1" dirty="0" err="1" smtClean="0">
                <a:solidFill>
                  <a:srgbClr val="FF00FF"/>
                </a:solidFill>
                <a:latin typeface="Consolas" panose="020B0609020204030204" pitchFamily="49" charset="0"/>
                <a:ea typeface="ＭＳ ゴシック" panose="020B0609070205080204" pitchFamily="49" charset="-128"/>
              </a:rPr>
              <a:t>calc</a:t>
            </a:r>
            <a:r>
              <a:rPr lang="en-US" altLang="ja-JP" sz="2400" b="1" dirty="0" err="1" smtClean="0">
                <a:solidFill>
                  <a:srgbClr val="000000"/>
                </a:solidFill>
                <a:latin typeface="Consolas" panose="020B0609020204030204" pitchFamily="49" charset="0"/>
                <a:ea typeface="ＭＳ ゴシック" panose="020B0609070205080204" pitchFamily="49" charset="-128"/>
              </a:rPr>
              <a:t>.multiply</a:t>
            </a:r>
            <a:r>
              <a:rPr lang="en-US" altLang="ja-JP" sz="2400" b="1" dirty="0" smtClean="0">
                <a:solidFill>
                  <a:srgbClr val="000000"/>
                </a:solidFill>
                <a:latin typeface="Consolas" panose="020B0609020204030204" pitchFamily="49" charset="0"/>
                <a:ea typeface="ＭＳ ゴシック" panose="020B0609070205080204" pitchFamily="49" charset="-128"/>
              </a:rPr>
              <a:t>(10,</a:t>
            </a:r>
            <a:r>
              <a:rPr lang="ja-JP" altLang="en-US" sz="2400" b="1" dirty="0">
                <a:solidFill>
                  <a:srgbClr val="000000"/>
                </a:solidFill>
                <a:latin typeface="Consolas" panose="020B0609020204030204" pitchFamily="49" charset="0"/>
                <a:ea typeface="ＭＳ ゴシック" panose="020B0609070205080204" pitchFamily="49" charset="-128"/>
              </a:rPr>
              <a:t> </a:t>
            </a:r>
            <a:r>
              <a:rPr lang="en-US" altLang="ja-JP" sz="2400" b="1" dirty="0" smtClean="0">
                <a:solidFill>
                  <a:srgbClr val="000000"/>
                </a:solidFill>
                <a:latin typeface="Consolas" panose="020B0609020204030204" pitchFamily="49" charset="0"/>
                <a:ea typeface="ＭＳ ゴシック" panose="020B0609070205080204" pitchFamily="49" charset="-128"/>
              </a:rPr>
              <a:t>20); </a:t>
            </a:r>
            <a:endParaRPr lang="en-US" altLang="ja-JP" sz="2400" b="1" dirty="0">
              <a:solidFill>
                <a:srgbClr val="000000"/>
              </a:solidFill>
              <a:latin typeface="Consolas" panose="020B0609020204030204" pitchFamily="49" charset="0"/>
              <a:ea typeface="ＭＳ ゴシック" panose="020B0609070205080204" pitchFamily="49" charset="-128"/>
            </a:endParaRPr>
          </a:p>
          <a:p>
            <a:pPr lvl="1"/>
            <a:r>
              <a:rPr lang="en-US" altLang="ja-JP" sz="2400" b="1" dirty="0" smtClean="0">
                <a:solidFill>
                  <a:srgbClr val="7F0055"/>
                </a:solidFill>
                <a:latin typeface="Consolas" panose="020B0609020204030204" pitchFamily="49" charset="0"/>
                <a:ea typeface="ＭＳ ゴシック" panose="020B0609070205080204" pitchFamily="49" charset="-128"/>
              </a:rPr>
              <a:t>	</a:t>
            </a:r>
            <a:r>
              <a:rPr lang="en-US" altLang="ja-JP" sz="2400" b="1" dirty="0" err="1" smtClean="0">
                <a:solidFill>
                  <a:srgbClr val="7F0055"/>
                </a:solidFill>
                <a:latin typeface="Consolas" panose="020B0609020204030204" pitchFamily="49" charset="0"/>
                <a:ea typeface="ＭＳ ゴシック" panose="020B0609070205080204" pitchFamily="49" charset="-128"/>
              </a:rPr>
              <a:t>int</a:t>
            </a:r>
            <a:r>
              <a:rPr lang="en-US" altLang="ja-JP" sz="2400" b="1" dirty="0" smtClean="0">
                <a:solidFill>
                  <a:srgbClr val="000000"/>
                </a:solidFill>
                <a:latin typeface="Consolas" panose="020B0609020204030204" pitchFamily="49" charset="0"/>
                <a:ea typeface="ＭＳ ゴシック" panose="020B0609070205080204" pitchFamily="49" charset="-128"/>
              </a:rPr>
              <a:t> </a:t>
            </a:r>
            <a:r>
              <a:rPr lang="en-US" altLang="ja-JP" sz="2400" b="1" dirty="0">
                <a:solidFill>
                  <a:srgbClr val="FF00FF"/>
                </a:solidFill>
                <a:latin typeface="Consolas" panose="020B0609020204030204" pitchFamily="49" charset="0"/>
                <a:ea typeface="ＭＳ ゴシック" panose="020B0609070205080204" pitchFamily="49" charset="-128"/>
              </a:rPr>
              <a:t>result2</a:t>
            </a:r>
            <a:r>
              <a:rPr lang="en-US" altLang="ja-JP" sz="2400" b="1" dirty="0">
                <a:solidFill>
                  <a:srgbClr val="000000"/>
                </a:solidFill>
                <a:latin typeface="Consolas" panose="020B0609020204030204" pitchFamily="49" charset="0"/>
                <a:ea typeface="ＭＳ ゴシック" panose="020B0609070205080204" pitchFamily="49" charset="-128"/>
              </a:rPr>
              <a:t> = </a:t>
            </a:r>
            <a:r>
              <a:rPr lang="en-US" altLang="ja-JP" sz="2400" b="1" dirty="0" err="1" smtClean="0">
                <a:solidFill>
                  <a:srgbClr val="FF00FF"/>
                </a:solidFill>
                <a:latin typeface="Consolas" panose="020B0609020204030204" pitchFamily="49" charset="0"/>
                <a:ea typeface="ＭＳ ゴシック" panose="020B0609070205080204" pitchFamily="49" charset="-128"/>
              </a:rPr>
              <a:t>calc</a:t>
            </a:r>
            <a:r>
              <a:rPr lang="en-US" altLang="ja-JP" sz="2400" b="1" dirty="0" err="1" smtClean="0">
                <a:solidFill>
                  <a:srgbClr val="000000"/>
                </a:solidFill>
                <a:latin typeface="Consolas" panose="020B0609020204030204" pitchFamily="49" charset="0"/>
                <a:ea typeface="ＭＳ ゴシック" panose="020B0609070205080204" pitchFamily="49" charset="-128"/>
              </a:rPr>
              <a:t>.multiply</a:t>
            </a:r>
            <a:r>
              <a:rPr lang="en-US" altLang="ja-JP" sz="2400" b="1" dirty="0" smtClean="0">
                <a:solidFill>
                  <a:srgbClr val="000000"/>
                </a:solidFill>
                <a:latin typeface="Consolas" panose="020B0609020204030204" pitchFamily="49" charset="0"/>
                <a:ea typeface="ＭＳ ゴシック" panose="020B0609070205080204" pitchFamily="49" charset="-128"/>
              </a:rPr>
              <a:t>(20, 30);</a:t>
            </a:r>
            <a:endParaRPr lang="en-US" altLang="ja-JP" sz="2400" b="1" dirty="0">
              <a:solidFill>
                <a:srgbClr val="000000"/>
              </a:solidFill>
              <a:latin typeface="Consolas" panose="020B0609020204030204" pitchFamily="49" charset="0"/>
              <a:ea typeface="ＭＳ ゴシック" panose="020B0609070205080204" pitchFamily="49" charset="-128"/>
            </a:endParaRPr>
          </a:p>
          <a:p>
            <a:pPr lvl="1"/>
            <a:r>
              <a:rPr lang="en-US" altLang="ja-JP" sz="2400" b="1" dirty="0" smtClean="0">
                <a:solidFill>
                  <a:srgbClr val="000000"/>
                </a:solidFill>
                <a:latin typeface="Consolas" panose="020B0609020204030204" pitchFamily="49" charset="0"/>
                <a:ea typeface="ＭＳ ゴシック" panose="020B0609070205080204" pitchFamily="49" charset="-128"/>
              </a:rPr>
              <a:t>	</a:t>
            </a:r>
            <a:r>
              <a:rPr lang="en-US" altLang="ja-JP" sz="2400" b="1" dirty="0" err="1" smtClean="0">
                <a:solidFill>
                  <a:srgbClr val="000000"/>
                </a:solidFill>
                <a:latin typeface="Consolas" panose="020B0609020204030204" pitchFamily="49" charset="0"/>
                <a:ea typeface="ＭＳ ゴシック" panose="020B0609070205080204" pitchFamily="49" charset="-128"/>
              </a:rPr>
              <a:t>assertEquals</a:t>
            </a:r>
            <a:r>
              <a:rPr lang="en-US" altLang="ja-JP" sz="2400" b="1" dirty="0" smtClean="0">
                <a:solidFill>
                  <a:srgbClr val="000000"/>
                </a:solidFill>
                <a:latin typeface="Consolas" panose="020B0609020204030204" pitchFamily="49" charset="0"/>
                <a:ea typeface="ＭＳ ゴシック" panose="020B0609070205080204" pitchFamily="49" charset="-128"/>
              </a:rPr>
              <a:t>(200, </a:t>
            </a:r>
            <a:r>
              <a:rPr lang="en-US" altLang="ja-JP" sz="2400" b="1" dirty="0" smtClean="0">
                <a:solidFill>
                  <a:srgbClr val="FF00FF"/>
                </a:solidFill>
                <a:latin typeface="Consolas" panose="020B0609020204030204" pitchFamily="49" charset="0"/>
                <a:ea typeface="ＭＳ ゴシック" panose="020B0609070205080204" pitchFamily="49" charset="-128"/>
              </a:rPr>
              <a:t>result1</a:t>
            </a:r>
            <a:r>
              <a:rPr lang="en-US" altLang="ja-JP" sz="2400" b="1" dirty="0">
                <a:solidFill>
                  <a:srgbClr val="000000"/>
                </a:solidFill>
                <a:latin typeface="Consolas" panose="020B0609020204030204" pitchFamily="49" charset="0"/>
                <a:ea typeface="ＭＳ ゴシック" panose="020B0609070205080204" pitchFamily="49" charset="-128"/>
              </a:rPr>
              <a:t>);</a:t>
            </a:r>
          </a:p>
          <a:p>
            <a:pPr lvl="1"/>
            <a:r>
              <a:rPr lang="en-US" altLang="ja-JP" sz="2400" b="1" dirty="0" smtClean="0">
                <a:solidFill>
                  <a:srgbClr val="000000"/>
                </a:solidFill>
                <a:latin typeface="Consolas" panose="020B0609020204030204" pitchFamily="49" charset="0"/>
                <a:ea typeface="ＭＳ ゴシック" panose="020B0609070205080204" pitchFamily="49" charset="-128"/>
              </a:rPr>
              <a:t>	</a:t>
            </a:r>
            <a:r>
              <a:rPr lang="en-US" altLang="ja-JP" sz="2400" b="1" dirty="0" err="1" smtClean="0">
                <a:solidFill>
                  <a:srgbClr val="000000"/>
                </a:solidFill>
                <a:latin typeface="Consolas" panose="020B0609020204030204" pitchFamily="49" charset="0"/>
                <a:ea typeface="ＭＳ ゴシック" panose="020B0609070205080204" pitchFamily="49" charset="-128"/>
              </a:rPr>
              <a:t>assertEquals</a:t>
            </a:r>
            <a:r>
              <a:rPr lang="en-US" altLang="ja-JP" sz="2400" b="1" dirty="0" smtClean="0">
                <a:solidFill>
                  <a:srgbClr val="000000"/>
                </a:solidFill>
                <a:latin typeface="Consolas" panose="020B0609020204030204" pitchFamily="49" charset="0"/>
                <a:ea typeface="ＭＳ ゴシック" panose="020B0609070205080204" pitchFamily="49" charset="-128"/>
              </a:rPr>
              <a:t>(600, </a:t>
            </a:r>
            <a:r>
              <a:rPr lang="en-US" altLang="ja-JP" sz="2400" b="1" dirty="0" smtClean="0">
                <a:solidFill>
                  <a:srgbClr val="FF00FF"/>
                </a:solidFill>
                <a:latin typeface="Consolas" panose="020B0609020204030204" pitchFamily="49" charset="0"/>
                <a:ea typeface="ＭＳ ゴシック" panose="020B0609070205080204" pitchFamily="49" charset="-128"/>
              </a:rPr>
              <a:t>result2</a:t>
            </a:r>
            <a:r>
              <a:rPr lang="en-US" altLang="ja-JP" sz="2400" b="1" dirty="0">
                <a:solidFill>
                  <a:srgbClr val="000000"/>
                </a:solidFill>
                <a:latin typeface="Consolas" panose="020B0609020204030204" pitchFamily="49" charset="0"/>
                <a:ea typeface="ＭＳ ゴシック" panose="020B0609070205080204" pitchFamily="49" charset="-128"/>
              </a:rPr>
              <a:t>);</a:t>
            </a:r>
          </a:p>
          <a:p>
            <a:pPr lvl="1"/>
            <a:r>
              <a:rPr lang="en-US" altLang="ja-JP" sz="2400" dirty="0">
                <a:solidFill>
                  <a:srgbClr val="000000"/>
                </a:solidFill>
                <a:latin typeface="Consolas" panose="020B0609020204030204" pitchFamily="49" charset="0"/>
                <a:ea typeface="ＭＳ ゴシック" panose="020B0609070205080204" pitchFamily="49" charset="-128"/>
              </a:rPr>
              <a:t>}</a:t>
            </a:r>
          </a:p>
          <a:p>
            <a:endParaRPr lang="ja-JP" altLang="en-US" sz="2400" dirty="0">
              <a:latin typeface="Consolas" panose="020B0609020204030204" pitchFamily="49" charset="0"/>
              <a:ea typeface="ＭＳ ゴシック" panose="020B0609070205080204" pitchFamily="49" charset="-128"/>
            </a:endParaRPr>
          </a:p>
          <a:p>
            <a:r>
              <a:rPr lang="en-US" altLang="ja-JP" sz="2400" dirty="0">
                <a:solidFill>
                  <a:srgbClr val="000000"/>
                </a:solidFill>
                <a:latin typeface="Consolas" panose="020B0609020204030204" pitchFamily="49" charset="0"/>
                <a:ea typeface="ＭＳ ゴシック" panose="020B0609070205080204" pitchFamily="49" charset="-128"/>
              </a:rPr>
              <a:t>}</a:t>
            </a:r>
          </a:p>
        </p:txBody>
      </p:sp>
    </p:spTree>
    <p:extLst>
      <p:ext uri="{BB962C8B-B14F-4D97-AF65-F5344CB8AC3E}">
        <p14:creationId xmlns:p14="http://schemas.microsoft.com/office/powerpoint/2010/main" val="83058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838200" y="1399720"/>
            <a:ext cx="5402943" cy="4956629"/>
            <a:chOff x="1209674" y="3278094"/>
            <a:chExt cx="5924552" cy="5425747"/>
          </a:xfrm>
          <a:effectLst>
            <a:outerShdw blurRad="444500" dist="38100" dir="2700000" algn="tl" rotWithShape="0">
              <a:prstClr val="black">
                <a:alpha val="40000"/>
              </a:prstClr>
            </a:outerShdw>
          </a:effectLst>
        </p:grpSpPr>
        <p:pic>
          <p:nvPicPr>
            <p:cNvPr id="5" name="図 4"/>
            <p:cNvPicPr>
              <a:picLocks noChangeAspect="1"/>
            </p:cNvPicPr>
            <p:nvPr/>
          </p:nvPicPr>
          <p:blipFill rotWithShape="1">
            <a:blip r:embed="rId2"/>
            <a:srcRect l="15886" t="69700" r="47845" b="2026"/>
            <a:stretch/>
          </p:blipFill>
          <p:spPr>
            <a:xfrm>
              <a:off x="1209675" y="3700463"/>
              <a:ext cx="5924551" cy="5003378"/>
            </a:xfrm>
            <a:prstGeom prst="rect">
              <a:avLst/>
            </a:prstGeom>
          </p:spPr>
        </p:pic>
        <p:pic>
          <p:nvPicPr>
            <p:cNvPr id="9" name="図 8"/>
            <p:cNvPicPr>
              <a:picLocks noChangeAspect="1"/>
            </p:cNvPicPr>
            <p:nvPr/>
          </p:nvPicPr>
          <p:blipFill rotWithShape="1">
            <a:blip r:embed="rId2"/>
            <a:srcRect l="15886" t="55102" r="47845" b="42458"/>
            <a:stretch/>
          </p:blipFill>
          <p:spPr>
            <a:xfrm>
              <a:off x="1209674" y="3278094"/>
              <a:ext cx="5924551" cy="431799"/>
            </a:xfrm>
            <a:prstGeom prst="rect">
              <a:avLst/>
            </a:prstGeom>
          </p:spPr>
        </p:pic>
      </p:grpSp>
      <p:sp>
        <p:nvSpPr>
          <p:cNvPr id="2" name="タイトル 1"/>
          <p:cNvSpPr>
            <a:spLocks noGrp="1"/>
          </p:cNvSpPr>
          <p:nvPr>
            <p:ph type="title"/>
          </p:nvPr>
        </p:nvSpPr>
        <p:spPr>
          <a:xfrm>
            <a:off x="838200" y="165356"/>
            <a:ext cx="10515600" cy="1325563"/>
          </a:xfrm>
        </p:spPr>
        <p:txBody>
          <a:bodyPr/>
          <a:lstStyle/>
          <a:p>
            <a:r>
              <a:rPr lang="ja-JP" altLang="en-US" dirty="0">
                <a:latin typeface="メイリオ" panose="020B0604030504040204" pitchFamily="50" charset="-128"/>
                <a:ea typeface="メイリオ" panose="020B0604030504040204" pitchFamily="50" charset="-128"/>
              </a:rPr>
              <a:t>テスト</a:t>
            </a:r>
            <a:r>
              <a:rPr lang="ja-JP" altLang="en-US" dirty="0" smtClean="0">
                <a:latin typeface="メイリオ" panose="020B0604030504040204" pitchFamily="50" charset="-128"/>
                <a:ea typeface="メイリオ" panose="020B0604030504040204" pitchFamily="50" charset="-128"/>
              </a:rPr>
              <a:t>の実行・結果表示</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18</a:t>
            </a:fld>
            <a:endParaRPr lang="ja-JP" altLang="en-US" dirty="0"/>
          </a:p>
        </p:txBody>
      </p:sp>
      <p:sp>
        <p:nvSpPr>
          <p:cNvPr id="6" name="楕円 5"/>
          <p:cNvSpPr/>
          <p:nvPr/>
        </p:nvSpPr>
        <p:spPr>
          <a:xfrm>
            <a:off x="1354138" y="2619375"/>
            <a:ext cx="784224" cy="18233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四角形吹き出し 10"/>
          <p:cNvSpPr/>
          <p:nvPr/>
        </p:nvSpPr>
        <p:spPr>
          <a:xfrm>
            <a:off x="2757714" y="3431926"/>
            <a:ext cx="2985861" cy="550114"/>
          </a:xfrm>
          <a:prstGeom prst="wedgeRectCallout">
            <a:avLst>
              <a:gd name="adj1" fmla="val -59043"/>
              <a:gd name="adj2" fmla="val 186401"/>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mj-lt"/>
              <a:buAutoNum type="arabicPeriod" startAt="2"/>
            </a:pPr>
            <a:r>
              <a:rPr lang="ja-JP" altLang="en-US" sz="2400" dirty="0" smtClean="0">
                <a:latin typeface="メイリオ" panose="020B0604030504040204" pitchFamily="50" charset="-128"/>
                <a:ea typeface="メイリオ" panose="020B0604030504040204" pitchFamily="50" charset="-128"/>
              </a:rPr>
              <a:t>実行 </a:t>
            </a:r>
            <a:r>
              <a:rPr lang="en-US" altLang="ja-JP" sz="2400" dirty="0" smtClean="0">
                <a:latin typeface="メイリオ" panose="020B0604030504040204" pitchFamily="50" charset="-128"/>
                <a:ea typeface="メイリオ" panose="020B0604030504040204" pitchFamily="50" charset="-128"/>
              </a:rPr>
              <a:t>(Run As)</a:t>
            </a:r>
            <a:endParaRPr kumimoji="1" lang="ja-JP" altLang="en-US" sz="2400" dirty="0">
              <a:latin typeface="メイリオ" panose="020B0604030504040204" pitchFamily="50" charset="-128"/>
              <a:ea typeface="メイリオ" panose="020B0604030504040204" pitchFamily="50" charset="-128"/>
            </a:endParaRPr>
          </a:p>
        </p:txBody>
      </p:sp>
      <p:sp>
        <p:nvSpPr>
          <p:cNvPr id="12" name="四角形吹き出し 11"/>
          <p:cNvSpPr/>
          <p:nvPr/>
        </p:nvSpPr>
        <p:spPr>
          <a:xfrm>
            <a:off x="3539671" y="5406081"/>
            <a:ext cx="2583543" cy="882197"/>
          </a:xfrm>
          <a:prstGeom prst="wedgeRectCallout">
            <a:avLst>
              <a:gd name="adj1" fmla="val 7398"/>
              <a:gd name="adj2" fmla="val -94471"/>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mj-lt"/>
              <a:buAutoNum type="arabicPeriod" startAt="3"/>
            </a:pPr>
            <a:r>
              <a:rPr lang="en-US" altLang="ja-JP" sz="2400" dirty="0" smtClean="0">
                <a:latin typeface="メイリオ" panose="020B0604030504040204" pitchFamily="50" charset="-128"/>
                <a:ea typeface="メイリオ" panose="020B0604030504040204" pitchFamily="50" charset="-128"/>
              </a:rPr>
              <a:t>JUnit Test </a:t>
            </a:r>
            <a:r>
              <a:rPr lang="ja-JP" altLang="en-US" sz="2400" dirty="0" smtClean="0">
                <a:latin typeface="メイリオ" panose="020B0604030504040204" pitchFamily="50" charset="-128"/>
                <a:ea typeface="メイリオ" panose="020B0604030504040204" pitchFamily="50" charset="-128"/>
              </a:rPr>
              <a:t>を左クリック</a:t>
            </a:r>
            <a:endParaRPr kumimoji="1" lang="ja-JP" altLang="en-US" sz="2400" dirty="0">
              <a:latin typeface="メイリオ" panose="020B0604030504040204" pitchFamily="50" charset="-128"/>
              <a:ea typeface="メイリオ" panose="020B0604030504040204" pitchFamily="50" charset="-128"/>
            </a:endParaRPr>
          </a:p>
        </p:txBody>
      </p:sp>
      <p:pic>
        <p:nvPicPr>
          <p:cNvPr id="13" name="図 12"/>
          <p:cNvPicPr>
            <a:picLocks noChangeAspect="1"/>
          </p:cNvPicPr>
          <p:nvPr/>
        </p:nvPicPr>
        <p:blipFill rotWithShape="1">
          <a:blip r:embed="rId3"/>
          <a:srcRect l="15920" t="55192" r="66783" b="30632"/>
          <a:stretch/>
        </p:blipFill>
        <p:spPr>
          <a:xfrm>
            <a:off x="7307655" y="2177143"/>
            <a:ext cx="4208355" cy="3736282"/>
          </a:xfrm>
          <a:prstGeom prst="rect">
            <a:avLst/>
          </a:prstGeom>
          <a:effectLst>
            <a:outerShdw blurRad="444500" dist="38100" dir="2700000" algn="tl" rotWithShape="0">
              <a:prstClr val="black">
                <a:alpha val="40000"/>
              </a:prstClr>
            </a:outerShdw>
          </a:effectLst>
        </p:spPr>
      </p:pic>
      <p:sp>
        <p:nvSpPr>
          <p:cNvPr id="14" name="右矢印 13"/>
          <p:cNvSpPr/>
          <p:nvPr/>
        </p:nvSpPr>
        <p:spPr>
          <a:xfrm>
            <a:off x="6347959" y="3290297"/>
            <a:ext cx="741528" cy="103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8600405" y="5175249"/>
            <a:ext cx="1622853"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rPr>
              <a:t>実行結果</a:t>
            </a:r>
            <a:endParaRPr kumimoji="1" lang="ja-JP" altLang="en-US" sz="2400" dirty="0">
              <a:latin typeface="メイリオ" panose="020B0604030504040204" pitchFamily="50" charset="-128"/>
              <a:ea typeface="メイリオ" panose="020B0604030504040204" pitchFamily="50" charset="-128"/>
            </a:endParaRPr>
          </a:p>
        </p:txBody>
      </p:sp>
      <p:sp>
        <p:nvSpPr>
          <p:cNvPr id="8" name="四角形吹き出し 7"/>
          <p:cNvSpPr/>
          <p:nvPr/>
        </p:nvSpPr>
        <p:spPr>
          <a:xfrm>
            <a:off x="2356077" y="1240971"/>
            <a:ext cx="4202958" cy="936172"/>
          </a:xfrm>
          <a:prstGeom prst="wedgeRectCallout">
            <a:avLst>
              <a:gd name="adj1" fmla="val -54834"/>
              <a:gd name="adj2" fmla="val 102680"/>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mj-lt"/>
              <a:buAutoNum type="arabicPeriod"/>
            </a:pPr>
            <a:r>
              <a:rPr lang="en-US" altLang="ja-JP" sz="2400" dirty="0" smtClean="0">
                <a:latin typeface="メイリオ" panose="020B0604030504040204" pitchFamily="50" charset="-128"/>
                <a:ea typeface="メイリオ" panose="020B0604030504040204" pitchFamily="50" charset="-128"/>
              </a:rPr>
              <a:t>“CalculatorTest.java”</a:t>
            </a:r>
            <a:r>
              <a:rPr lang="ja-JP" altLang="en-US" sz="2400" dirty="0" smtClean="0">
                <a:latin typeface="メイリオ" panose="020B0604030504040204" pitchFamily="50" charset="-128"/>
                <a:ea typeface="メイリオ" panose="020B0604030504040204" pitchFamily="50" charset="-128"/>
              </a:rPr>
              <a:t>を右</a:t>
            </a:r>
            <a:r>
              <a:rPr lang="ja-JP" altLang="en-US" sz="2400" dirty="0">
                <a:latin typeface="メイリオ" panose="020B0604030504040204" pitchFamily="50" charset="-128"/>
                <a:ea typeface="メイリオ" panose="020B0604030504040204" pitchFamily="50" charset="-128"/>
              </a:rPr>
              <a:t>クリック</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63570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latin typeface="メイリオ" panose="020B0604030504040204" pitchFamily="50" charset="-128"/>
                <a:ea typeface="メイリオ" panose="020B0604030504040204" pitchFamily="50" charset="-128"/>
              </a:rPr>
              <a:t>実践練習 </a:t>
            </a:r>
            <a:r>
              <a:rPr kumimoji="1" lang="en-US" altLang="ja-JP" sz="4800" dirty="0" smtClean="0">
                <a:latin typeface="メイリオ" panose="020B0604030504040204" pitchFamily="50" charset="-128"/>
                <a:ea typeface="メイリオ" panose="020B0604030504040204" pitchFamily="50" charset="-128"/>
              </a:rPr>
              <a:t>(10</a:t>
            </a:r>
            <a:r>
              <a:rPr kumimoji="1" lang="ja-JP" altLang="en-US" sz="4800" dirty="0" smtClean="0">
                <a:latin typeface="メイリオ" panose="020B0604030504040204" pitchFamily="50" charset="-128"/>
                <a:ea typeface="メイリオ" panose="020B0604030504040204" pitchFamily="50" charset="-128"/>
              </a:rPr>
              <a:t>分間</a:t>
            </a:r>
            <a:r>
              <a:rPr kumimoji="1" lang="en-US" altLang="ja-JP" sz="4800" dirty="0" smtClean="0">
                <a:latin typeface="メイリオ" panose="020B0604030504040204" pitchFamily="50" charset="-128"/>
                <a:ea typeface="メイリオ" panose="020B0604030504040204" pitchFamily="50" charset="-128"/>
              </a:rPr>
              <a:t>)</a:t>
            </a:r>
            <a:endParaRPr kumimoji="1" lang="ja-JP" altLang="en-US" sz="48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199" y="1825625"/>
            <a:ext cx="10824029" cy="4351338"/>
          </a:xfrm>
        </p:spPr>
        <p:txBody>
          <a:bodyPr/>
          <a:lstStyle/>
          <a:p>
            <a:pPr>
              <a:buClr>
                <a:schemeClr val="tx2"/>
              </a:buClr>
              <a:buFont typeface="Wingdings" panose="05000000000000000000" pitchFamily="2" charset="2"/>
              <a:buChar char="l"/>
            </a:pPr>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フォルダ </a:t>
            </a:r>
            <a:r>
              <a:rPr lang="en-US" altLang="ja-JP" b="1" dirty="0" err="1" smtClean="0">
                <a:latin typeface="メイリオ" panose="020B0604030504040204" pitchFamily="50" charset="-128"/>
                <a:ea typeface="メイリオ" panose="020B0604030504040204" pitchFamily="50" charset="-128"/>
              </a:rPr>
              <a:t>src</a:t>
            </a:r>
            <a:r>
              <a:rPr lang="en-US" altLang="ja-JP" b="1" dirty="0" smtClean="0">
                <a:latin typeface="メイリオ" panose="020B0604030504040204" pitchFamily="50" charset="-128"/>
                <a:ea typeface="メイリオ" panose="020B0604030504040204" pitchFamily="50" charset="-128"/>
              </a:rPr>
              <a:t>/</a:t>
            </a:r>
            <a:r>
              <a:rPr lang="en-US" altLang="ja-JP" b="1" dirty="0" smtClean="0">
                <a:solidFill>
                  <a:srgbClr val="FF7C80"/>
                </a:solidFill>
                <a:latin typeface="メイリオ" panose="020B0604030504040204" pitchFamily="50" charset="-128"/>
                <a:ea typeface="メイリオ" panose="020B0604030504040204" pitchFamily="50" charset="-128"/>
              </a:rPr>
              <a:t>main</a:t>
            </a:r>
            <a:r>
              <a:rPr lang="en-US" altLang="ja-JP" b="1" dirty="0" smtClean="0">
                <a:latin typeface="メイリオ" panose="020B0604030504040204" pitchFamily="50" charset="-128"/>
                <a:ea typeface="メイリオ" panose="020B0604030504040204" pitchFamily="50" charset="-128"/>
              </a:rPr>
              <a:t>/java </a:t>
            </a:r>
            <a:r>
              <a:rPr lang="ja-JP" altLang="en-US" dirty="0" smtClean="0">
                <a:latin typeface="メイリオ" panose="020B0604030504040204" pitchFamily="50" charset="-128"/>
                <a:ea typeface="メイリオ" panose="020B0604030504040204" pitchFamily="50" charset="-128"/>
              </a:rPr>
              <a:t>の下ある </a:t>
            </a:r>
            <a:r>
              <a:rPr lang="en-US" altLang="ja-JP" dirty="0" smtClean="0">
                <a:latin typeface="メイリオ" panose="020B0604030504040204" pitchFamily="50" charset="-128"/>
                <a:ea typeface="メイリオ" panose="020B0604030504040204" pitchFamily="50" charset="-128"/>
              </a:rPr>
              <a:t>“CalcMax.java”</a:t>
            </a:r>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に対するテストコードを作成してください</a:t>
            </a:r>
            <a:endParaRPr lang="en-US" altLang="ja-JP"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endParaRPr lang="en-US" altLang="ja-JP" sz="100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lang="ja-JP" altLang="en-US" dirty="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CalcMax.java</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の仕様</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r>
              <a:rPr lang="en-US" altLang="ja-JP" dirty="0" smtClean="0">
                <a:latin typeface="メイリオ" panose="020B0604030504040204" pitchFamily="50" charset="-128"/>
                <a:ea typeface="メイリオ" panose="020B0604030504040204" pitchFamily="50" charset="-128"/>
              </a:rPr>
              <a:t> 3</a:t>
            </a:r>
            <a:r>
              <a:rPr lang="ja-JP" altLang="en-US" dirty="0" err="1" smtClean="0">
                <a:latin typeface="メイリオ" panose="020B0604030504040204" pitchFamily="50" charset="-128"/>
                <a:ea typeface="メイリオ" panose="020B0604030504040204" pitchFamily="50" charset="-128"/>
              </a:rPr>
              <a:t>つの</a:t>
            </a:r>
            <a:r>
              <a:rPr lang="ja-JP" altLang="en-US" dirty="0" smtClean="0">
                <a:latin typeface="メイリオ" panose="020B0604030504040204" pitchFamily="50" charset="-128"/>
                <a:ea typeface="メイリオ" panose="020B0604030504040204" pitchFamily="50" charset="-128"/>
              </a:rPr>
              <a:t>引数</a:t>
            </a:r>
            <a:r>
              <a:rPr lang="en-US" altLang="ja-JP" dirty="0" smtClean="0">
                <a:latin typeface="メイリオ" panose="020B0604030504040204" pitchFamily="50" charset="-128"/>
                <a:ea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rPr>
              <a:t>int</a:t>
            </a:r>
            <a:r>
              <a:rPr lang="en-US" altLang="ja-JP" dirty="0" smtClean="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型</a:t>
            </a:r>
            <a:r>
              <a:rPr lang="en-US" altLang="ja-JP" dirty="0" smtClean="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a</a:t>
            </a:r>
            <a:r>
              <a:rPr lang="en-US" altLang="ja-JP" dirty="0">
                <a:latin typeface="メイリオ" panose="020B0604030504040204" pitchFamily="50" charset="-128"/>
                <a:ea typeface="メイリオ" panose="020B0604030504040204" pitchFamily="50" charset="-128"/>
              </a:rPr>
              <a:t>, b, </a:t>
            </a:r>
            <a:r>
              <a:rPr lang="en-US" altLang="ja-JP" dirty="0" smtClean="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を入力としての</a:t>
            </a:r>
            <a:r>
              <a:rPr lang="ja-JP" altLang="en-US" dirty="0">
                <a:latin typeface="メイリオ" panose="020B0604030504040204" pitchFamily="50" charset="-128"/>
                <a:ea typeface="メイリオ" panose="020B0604030504040204" pitchFamily="50" charset="-128"/>
              </a:rPr>
              <a:t>最大値を</a:t>
            </a:r>
            <a:r>
              <a:rPr lang="ja-JP" altLang="en-US" dirty="0" smtClean="0">
                <a:latin typeface="メイリオ" panose="020B0604030504040204" pitchFamily="50" charset="-128"/>
                <a:ea typeface="メイリオ" panose="020B0604030504040204" pitchFamily="50" charset="-128"/>
              </a:rPr>
              <a:t>返す</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テストコードの練習のため、少し分かりにくいコードにしてある</a:t>
            </a:r>
            <a:endParaRPr lang="en-US" altLang="ja-JP" dirty="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05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p"/>
            </a:pPr>
            <a:r>
              <a:rPr lang="ja-JP" altLang="en-US" dirty="0" smtClean="0">
                <a:latin typeface="メイリオ" panose="020B0604030504040204" pitchFamily="50" charset="-128"/>
                <a:ea typeface="メイリオ" panose="020B0604030504040204" pitchFamily="50" charset="-128"/>
              </a:rPr>
              <a:t>ポイント</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他の人から見ても読みやすいテストコードを書く</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ü"/>
            </a:pPr>
            <a:r>
              <a:rPr lang="ja-JP" altLang="en-US" dirty="0" smtClean="0">
                <a:latin typeface="メイリオ" panose="020B0604030504040204" pitchFamily="50" charset="-128"/>
                <a:ea typeface="メイリオ" panose="020B0604030504040204" pitchFamily="50" charset="-128"/>
              </a:rPr>
              <a:t> 漏れのない必要十分なテストの量がどれだけか考える</a:t>
            </a:r>
            <a:endParaRPr lang="en-US" altLang="ja-JP" dirty="0">
              <a:latin typeface="メイリオ" panose="020B0604030504040204" pitchFamily="50" charset="-128"/>
              <a:ea typeface="メイリオ" panose="020B0604030504040204" pitchFamily="50" charset="-128"/>
            </a:endParaRPr>
          </a:p>
          <a:p>
            <a:pPr marL="0" indent="0">
              <a:buClr>
                <a:schemeClr val="tx2"/>
              </a:buClr>
              <a:buNone/>
            </a:pPr>
            <a:endParaRPr lang="en-US" altLang="ja-JP"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19</a:t>
            </a:fld>
            <a:endParaRPr lang="ja-JP" altLang="en-US" dirty="0"/>
          </a:p>
        </p:txBody>
      </p:sp>
    </p:spTree>
    <p:extLst>
      <p:ext uri="{BB962C8B-B14F-4D97-AF65-F5344CB8AC3E}">
        <p14:creationId xmlns:p14="http://schemas.microsoft.com/office/powerpoint/2010/main" val="3732078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本日の実験手順</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sz="4000" dirty="0" smtClean="0">
                <a:latin typeface="メイリオ" panose="020B0604030504040204" pitchFamily="50" charset="-128"/>
                <a:ea typeface="メイリオ" panose="020B0604030504040204" pitchFamily="50" charset="-128"/>
              </a:rPr>
              <a:t>ソフトウェアテストの説明 </a:t>
            </a:r>
            <a:r>
              <a:rPr kumimoji="1" lang="en-US" altLang="ja-JP" sz="4000" dirty="0" smtClean="0">
                <a:latin typeface="メイリオ" panose="020B0604030504040204" pitchFamily="50" charset="-128"/>
                <a:ea typeface="メイリオ" panose="020B0604030504040204" pitchFamily="50" charset="-128"/>
              </a:rPr>
              <a:t>(5</a:t>
            </a:r>
            <a:r>
              <a:rPr kumimoji="1" lang="ja-JP" altLang="en-US" sz="4000" dirty="0" smtClean="0">
                <a:latin typeface="メイリオ" panose="020B0604030504040204" pitchFamily="50" charset="-128"/>
                <a:ea typeface="メイリオ" panose="020B0604030504040204" pitchFamily="50" charset="-128"/>
              </a:rPr>
              <a:t>分</a:t>
            </a:r>
            <a:r>
              <a:rPr kumimoji="1" lang="en-US" altLang="ja-JP" sz="4000" dirty="0" smtClean="0">
                <a:latin typeface="メイリオ" panose="020B0604030504040204" pitchFamily="50" charset="-128"/>
                <a:ea typeface="メイリオ" panose="020B0604030504040204" pitchFamily="50" charset="-128"/>
              </a:rPr>
              <a:t>)</a:t>
            </a:r>
          </a:p>
          <a:p>
            <a:pPr marL="514350" indent="-514350">
              <a:buFont typeface="+mj-lt"/>
              <a:buAutoNum type="arabicPeriod"/>
            </a:pPr>
            <a:r>
              <a:rPr kumimoji="1" lang="ja-JP" altLang="en-US" sz="4000" dirty="0" smtClean="0">
                <a:latin typeface="メイリオ" panose="020B0604030504040204" pitchFamily="50" charset="-128"/>
                <a:ea typeface="メイリオ" panose="020B0604030504040204" pitchFamily="50" charset="-128"/>
              </a:rPr>
              <a:t>テストコードの作成手順 </a:t>
            </a:r>
            <a:r>
              <a:rPr kumimoji="1" lang="en-US" altLang="ja-JP" sz="4000" dirty="0" smtClean="0">
                <a:latin typeface="メイリオ" panose="020B0604030504040204" pitchFamily="50" charset="-128"/>
                <a:ea typeface="メイリオ" panose="020B0604030504040204" pitchFamily="50" charset="-128"/>
              </a:rPr>
              <a:t>(5</a:t>
            </a:r>
            <a:r>
              <a:rPr kumimoji="1" lang="ja-JP" altLang="en-US" sz="4000" dirty="0" smtClean="0">
                <a:latin typeface="メイリオ" panose="020B0604030504040204" pitchFamily="50" charset="-128"/>
                <a:ea typeface="メイリオ" panose="020B0604030504040204" pitchFamily="50" charset="-128"/>
              </a:rPr>
              <a:t>分</a:t>
            </a:r>
            <a:r>
              <a:rPr kumimoji="1" lang="en-US" altLang="ja-JP" sz="4000" dirty="0" smtClean="0">
                <a:latin typeface="メイリオ" panose="020B0604030504040204" pitchFamily="50" charset="-128"/>
                <a:ea typeface="メイリオ" panose="020B0604030504040204" pitchFamily="50" charset="-128"/>
              </a:rPr>
              <a:t>)</a:t>
            </a:r>
          </a:p>
          <a:p>
            <a:pPr marL="514350" indent="-514350">
              <a:buFont typeface="+mj-lt"/>
              <a:buAutoNum type="arabicPeriod"/>
            </a:pPr>
            <a:r>
              <a:rPr lang="ja-JP" altLang="en-US" sz="4000" dirty="0" smtClean="0">
                <a:latin typeface="メイリオ" panose="020B0604030504040204" pitchFamily="50" charset="-128"/>
                <a:ea typeface="メイリオ" panose="020B0604030504040204" pitchFamily="50" charset="-128"/>
              </a:rPr>
              <a:t>事前練習 </a:t>
            </a:r>
            <a:r>
              <a:rPr lang="en-US" altLang="ja-JP" sz="4000" dirty="0" smtClean="0">
                <a:latin typeface="メイリオ" panose="020B0604030504040204" pitchFamily="50" charset="-128"/>
                <a:ea typeface="メイリオ" panose="020B0604030504040204" pitchFamily="50" charset="-128"/>
              </a:rPr>
              <a:t>(10</a:t>
            </a:r>
            <a:r>
              <a:rPr lang="ja-JP" altLang="en-US" sz="4000" dirty="0" smtClean="0">
                <a:latin typeface="メイリオ" panose="020B0604030504040204" pitchFamily="50" charset="-128"/>
                <a:ea typeface="メイリオ" panose="020B0604030504040204" pitchFamily="50" charset="-128"/>
              </a:rPr>
              <a:t>分</a:t>
            </a:r>
            <a:r>
              <a:rPr lang="en-US" altLang="ja-JP" sz="4000" dirty="0" smtClean="0">
                <a:latin typeface="メイリオ" panose="020B0604030504040204" pitchFamily="50" charset="-128"/>
                <a:ea typeface="メイリオ" panose="020B0604030504040204" pitchFamily="50" charset="-128"/>
              </a:rPr>
              <a:t>)</a:t>
            </a:r>
          </a:p>
          <a:p>
            <a:pPr marL="514350" indent="-514350">
              <a:buFont typeface="+mj-lt"/>
              <a:buAutoNum type="arabicPeriod"/>
            </a:pPr>
            <a:r>
              <a:rPr kumimoji="1" lang="ja-JP" altLang="en-US" sz="4000" dirty="0" smtClean="0">
                <a:latin typeface="メイリオ" panose="020B0604030504040204" pitchFamily="50" charset="-128"/>
                <a:ea typeface="メイリオ" panose="020B0604030504040204" pitchFamily="50" charset="-128"/>
              </a:rPr>
              <a:t>実践練習 </a:t>
            </a:r>
            <a:r>
              <a:rPr kumimoji="1" lang="en-US" altLang="ja-JP" sz="4000" dirty="0" smtClean="0">
                <a:latin typeface="メイリオ" panose="020B0604030504040204" pitchFamily="50" charset="-128"/>
                <a:ea typeface="メイリオ" panose="020B0604030504040204" pitchFamily="50" charset="-128"/>
              </a:rPr>
              <a:t>(10</a:t>
            </a:r>
            <a:r>
              <a:rPr kumimoji="1" lang="ja-JP" altLang="en-US" sz="4000" dirty="0" smtClean="0">
                <a:latin typeface="メイリオ" panose="020B0604030504040204" pitchFamily="50" charset="-128"/>
                <a:ea typeface="メイリオ" panose="020B0604030504040204" pitchFamily="50" charset="-128"/>
              </a:rPr>
              <a:t>分</a:t>
            </a:r>
            <a:r>
              <a:rPr kumimoji="1" lang="en-US" altLang="ja-JP" sz="4000" dirty="0" smtClean="0">
                <a:latin typeface="メイリオ" panose="020B0604030504040204" pitchFamily="50" charset="-128"/>
                <a:ea typeface="メイリオ" panose="020B0604030504040204" pitchFamily="50" charset="-128"/>
              </a:rPr>
              <a:t>)</a:t>
            </a:r>
          </a:p>
          <a:p>
            <a:pPr marL="514350" indent="-514350">
              <a:buFont typeface="+mj-lt"/>
              <a:buAutoNum type="arabicPeriod"/>
            </a:pPr>
            <a:r>
              <a:rPr lang="ja-JP" altLang="en-US" sz="4000" dirty="0">
                <a:latin typeface="メイリオ" panose="020B0604030504040204" pitchFamily="50" charset="-128"/>
                <a:ea typeface="メイリオ" panose="020B0604030504040204" pitchFamily="50" charset="-128"/>
              </a:rPr>
              <a:t>評価</a:t>
            </a:r>
            <a:r>
              <a:rPr lang="ja-JP" altLang="en-US" sz="4000" dirty="0" smtClean="0">
                <a:latin typeface="メイリオ" panose="020B0604030504040204" pitchFamily="50" charset="-128"/>
                <a:ea typeface="メイリオ" panose="020B0604030504040204" pitchFamily="50" charset="-128"/>
              </a:rPr>
              <a:t>実験 </a:t>
            </a:r>
            <a:r>
              <a:rPr lang="en-US" altLang="ja-JP" sz="4000" dirty="0" smtClean="0">
                <a:latin typeface="メイリオ" panose="020B0604030504040204" pitchFamily="50" charset="-128"/>
                <a:ea typeface="メイリオ" panose="020B0604030504040204" pitchFamily="50" charset="-128"/>
              </a:rPr>
              <a:t>(</a:t>
            </a:r>
            <a:r>
              <a:rPr lang="ja-JP" altLang="en-US" sz="4000" dirty="0" smtClean="0">
                <a:latin typeface="メイリオ" panose="020B0604030504040204" pitchFamily="50" charset="-128"/>
                <a:ea typeface="メイリオ" panose="020B0604030504040204" pitchFamily="50" charset="-128"/>
              </a:rPr>
              <a:t>最大</a:t>
            </a:r>
            <a:r>
              <a:rPr lang="en-US" altLang="ja-JP" sz="4000" dirty="0" smtClean="0">
                <a:latin typeface="メイリオ" panose="020B0604030504040204" pitchFamily="50" charset="-128"/>
                <a:ea typeface="メイリオ" panose="020B0604030504040204" pitchFamily="50" charset="-128"/>
              </a:rPr>
              <a:t>60</a:t>
            </a:r>
            <a:r>
              <a:rPr lang="ja-JP" altLang="en-US" sz="4000" dirty="0" smtClean="0">
                <a:latin typeface="メイリオ" panose="020B0604030504040204" pitchFamily="50" charset="-128"/>
                <a:ea typeface="メイリオ" panose="020B0604030504040204" pitchFamily="50" charset="-128"/>
              </a:rPr>
              <a:t>分</a:t>
            </a:r>
            <a:r>
              <a:rPr lang="en-US" altLang="ja-JP" sz="4000" dirty="0" smtClean="0">
                <a:latin typeface="メイリオ" panose="020B0604030504040204" pitchFamily="50" charset="-128"/>
                <a:ea typeface="メイリオ" panose="020B0604030504040204" pitchFamily="50" charset="-128"/>
              </a:rPr>
              <a:t>)</a:t>
            </a:r>
          </a:p>
          <a:p>
            <a:pPr marL="514350" indent="-514350">
              <a:buFont typeface="+mj-lt"/>
              <a:buAutoNum type="arabicPeriod"/>
            </a:pPr>
            <a:r>
              <a:rPr kumimoji="1" lang="ja-JP" altLang="en-US" sz="4000" dirty="0" smtClean="0">
                <a:latin typeface="メイリオ" panose="020B0604030504040204" pitchFamily="50" charset="-128"/>
                <a:ea typeface="メイリオ" panose="020B0604030504040204" pitchFamily="50" charset="-128"/>
              </a:rPr>
              <a:t>アンケート調査 </a:t>
            </a:r>
            <a:r>
              <a:rPr kumimoji="1" lang="en-US" altLang="ja-JP" sz="4000" dirty="0" smtClean="0">
                <a:latin typeface="メイリオ" panose="020B0604030504040204" pitchFamily="50" charset="-128"/>
                <a:ea typeface="メイリオ" panose="020B0604030504040204" pitchFamily="50" charset="-128"/>
              </a:rPr>
              <a:t>(10</a:t>
            </a:r>
            <a:r>
              <a:rPr kumimoji="1" lang="ja-JP" altLang="en-US" sz="4000" dirty="0" smtClean="0">
                <a:latin typeface="メイリオ" panose="020B0604030504040204" pitchFamily="50" charset="-128"/>
                <a:ea typeface="メイリオ" panose="020B0604030504040204" pitchFamily="50" charset="-128"/>
              </a:rPr>
              <a:t>分</a:t>
            </a:r>
            <a:r>
              <a:rPr kumimoji="1" lang="en-US" altLang="ja-JP" sz="4000" dirty="0" smtClean="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2</a:t>
            </a:fld>
            <a:endParaRPr lang="ja-JP" altLang="en-US" dirty="0"/>
          </a:p>
        </p:txBody>
      </p:sp>
    </p:spTree>
    <p:extLst>
      <p:ext uri="{BB962C8B-B14F-4D97-AF65-F5344CB8AC3E}">
        <p14:creationId xmlns:p14="http://schemas.microsoft.com/office/powerpoint/2010/main" val="3341845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70061" y="1050444"/>
            <a:ext cx="9251878" cy="2387600"/>
          </a:xfrm>
        </p:spPr>
        <p:txBody>
          <a:bodyPr>
            <a:normAutofit/>
          </a:bodyPr>
          <a:lstStyle/>
          <a:p>
            <a:r>
              <a:rPr lang="ja-JP" altLang="en-US" sz="5400" dirty="0" smtClean="0">
                <a:latin typeface="メイリオ" panose="020B0604030504040204" pitchFamily="50" charset="-128"/>
                <a:ea typeface="メイリオ" panose="020B0604030504040204" pitchFamily="50" charset="-128"/>
              </a:rPr>
              <a:t>テストコード自動推薦ツール</a:t>
            </a:r>
            <a:endParaRPr kumimoji="1" lang="ja-JP" altLang="en-US" sz="5400"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p:txBody>
          <a:bodyPr>
            <a:normAutofit/>
          </a:bodyPr>
          <a:lstStyle/>
          <a:p>
            <a:r>
              <a:rPr lang="ja-JP" altLang="en-US" sz="4000" dirty="0" smtClean="0">
                <a:latin typeface="メイリオ" panose="020B0604030504040204" pitchFamily="50" charset="-128"/>
                <a:ea typeface="メイリオ" panose="020B0604030504040204" pitchFamily="50" charset="-128"/>
              </a:rPr>
              <a:t>ツールの概要・使い方</a:t>
            </a:r>
            <a:endParaRPr lang="en-US" altLang="ja-JP" sz="4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9205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メイリオ" panose="020B0604030504040204" pitchFamily="50" charset="-128"/>
                <a:ea typeface="メイリオ" panose="020B0604030504040204" pitchFamily="50" charset="-128"/>
              </a:rPr>
              <a:t>テストコード推薦ツール</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63634"/>
            <a:ext cx="10515600" cy="4351338"/>
          </a:xfrm>
        </p:spPr>
        <p:txBody>
          <a:bodyPr/>
          <a:lstStyle/>
          <a:p>
            <a:pPr>
              <a:buClr>
                <a:schemeClr val="tx2"/>
              </a:buClr>
              <a:buFont typeface="Wingdings" panose="05000000000000000000" pitchFamily="2" charset="2"/>
              <a:buChar char="l"/>
            </a:pPr>
            <a:r>
              <a:rPr kumimoji="1" lang="ja-JP" altLang="en-US"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テストコード</a:t>
            </a:r>
            <a:r>
              <a:rPr kumimoji="1" lang="ja-JP" altLang="en-US" dirty="0" smtClean="0">
                <a:latin typeface="メイリオ" panose="020B0604030504040204" pitchFamily="50" charset="-128"/>
                <a:ea typeface="メイリオ" panose="020B0604030504040204" pitchFamily="50" charset="-128"/>
              </a:rPr>
              <a:t>自動推薦ツールの仕組み</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21</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78" y="2132065"/>
            <a:ext cx="1229428" cy="1229428"/>
          </a:xfrm>
          <a:prstGeom prst="rect">
            <a:avLst/>
          </a:prstGeom>
        </p:spPr>
      </p:pic>
      <p:sp>
        <p:nvSpPr>
          <p:cNvPr id="7" name="テキスト ボックス 6"/>
          <p:cNvSpPr txBox="1"/>
          <p:nvPr/>
        </p:nvSpPr>
        <p:spPr>
          <a:xfrm>
            <a:off x="1386804" y="2637186"/>
            <a:ext cx="1131749" cy="353943"/>
          </a:xfrm>
          <a:prstGeom prst="rect">
            <a:avLst/>
          </a:prstGeom>
          <a:noFill/>
        </p:spPr>
        <p:txBody>
          <a:bodyPr wrap="square" rtlCol="0">
            <a:spAutoFit/>
          </a:bodyPr>
          <a:lstStyle/>
          <a:p>
            <a:r>
              <a:rPr lang="en-US" altLang="ja-JP" sz="1700" b="1" dirty="0" smtClean="0">
                <a:latin typeface="Consolas" panose="020B0609020204030204" pitchFamily="49" charset="0"/>
              </a:rPr>
              <a:t>func1()</a:t>
            </a:r>
            <a:endParaRPr kumimoji="1" lang="ja-JP" altLang="en-US" sz="1700" b="1" dirty="0">
              <a:latin typeface="Consolas" panose="020B0609020204030204" pitchFamily="49" charset="0"/>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163" y="2132065"/>
            <a:ext cx="1229428" cy="1229428"/>
          </a:xfrm>
          <a:prstGeom prst="rect">
            <a:avLst/>
          </a:prstGeom>
        </p:spPr>
      </p:pic>
      <p:sp>
        <p:nvSpPr>
          <p:cNvPr id="10" name="テキスト ボックス 9"/>
          <p:cNvSpPr txBox="1"/>
          <p:nvPr/>
        </p:nvSpPr>
        <p:spPr>
          <a:xfrm>
            <a:off x="5339389" y="2637186"/>
            <a:ext cx="1131749" cy="353943"/>
          </a:xfrm>
          <a:prstGeom prst="rect">
            <a:avLst/>
          </a:prstGeom>
          <a:noFill/>
        </p:spPr>
        <p:txBody>
          <a:bodyPr wrap="square" rtlCol="0">
            <a:spAutoFit/>
          </a:bodyPr>
          <a:lstStyle/>
          <a:p>
            <a:r>
              <a:rPr lang="en-US" altLang="ja-JP" sz="1700" b="1" dirty="0" smtClean="0">
                <a:latin typeface="Consolas" panose="020B0609020204030204" pitchFamily="49" charset="0"/>
              </a:rPr>
              <a:t>func2()</a:t>
            </a:r>
            <a:endParaRPr kumimoji="1" lang="ja-JP" altLang="en-US" sz="1700" b="1" dirty="0">
              <a:latin typeface="Consolas" panose="020B0609020204030204" pitchFamily="49" charset="0"/>
            </a:endParaRPr>
          </a:p>
        </p:txBody>
      </p:sp>
      <p:sp>
        <p:nvSpPr>
          <p:cNvPr id="11" name="正方形/長方形 10"/>
          <p:cNvSpPr/>
          <p:nvPr/>
        </p:nvSpPr>
        <p:spPr>
          <a:xfrm>
            <a:off x="3230310" y="2392525"/>
            <a:ext cx="1426065"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類似</a:t>
            </a:r>
            <a:r>
              <a:rPr lang="ja-JP" altLang="en-US" dirty="0" smtClean="0">
                <a:solidFill>
                  <a:schemeClr val="tx1"/>
                </a:solidFill>
                <a:latin typeface="メイリオ" panose="020B0604030504040204" pitchFamily="50" charset="-128"/>
                <a:ea typeface="メイリオ" panose="020B0604030504040204" pitchFamily="50" charset="-128"/>
              </a:rPr>
              <a:t>コード検索</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13" name="直線矢印コネクタ 12"/>
          <p:cNvCxnSpPr/>
          <p:nvPr/>
        </p:nvCxnSpPr>
        <p:spPr>
          <a:xfrm>
            <a:off x="2452910" y="2752916"/>
            <a:ext cx="7363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 idx="1"/>
          </p:cNvCxnSpPr>
          <p:nvPr/>
        </p:nvCxnSpPr>
        <p:spPr>
          <a:xfrm>
            <a:off x="4740099" y="2746779"/>
            <a:ext cx="4770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フローチャート: 磁気ディスク 33"/>
          <p:cNvSpPr/>
          <p:nvPr/>
        </p:nvSpPr>
        <p:spPr>
          <a:xfrm>
            <a:off x="3146584" y="3615548"/>
            <a:ext cx="1593515"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smtClean="0">
              <a:latin typeface="メイリオ" panose="020B0604030504040204" pitchFamily="50" charset="-128"/>
              <a:ea typeface="メイリオ" panose="020B0604030504040204" pitchFamily="50" charset="-128"/>
            </a:endParaRPr>
          </a:p>
          <a:p>
            <a:pPr algn="ctr"/>
            <a:r>
              <a:rPr lang="ja-JP" altLang="en-US" dirty="0" smtClean="0">
                <a:latin typeface="メイリオ" panose="020B0604030504040204" pitchFamily="50" charset="-128"/>
                <a:ea typeface="メイリオ" panose="020B0604030504040204" pitchFamily="50" charset="-128"/>
              </a:rPr>
              <a:t>ソース</a:t>
            </a:r>
            <a:r>
              <a:rPr kumimoji="1" lang="ja-JP" altLang="en-US" dirty="0" smtClean="0">
                <a:latin typeface="メイリオ" panose="020B0604030504040204" pitchFamily="50" charset="-128"/>
                <a:ea typeface="メイリオ" panose="020B0604030504040204" pitchFamily="50" charset="-128"/>
              </a:rPr>
              <a:t>コードリポジトリ</a:t>
            </a:r>
            <a:endParaRPr kumimoji="1" lang="ja-JP" altLang="en-US" dirty="0">
              <a:latin typeface="メイリオ" panose="020B0604030504040204" pitchFamily="50" charset="-128"/>
              <a:ea typeface="メイリオ" panose="020B0604030504040204" pitchFamily="50" charset="-128"/>
            </a:endParaRPr>
          </a:p>
        </p:txBody>
      </p:sp>
      <p:cxnSp>
        <p:nvCxnSpPr>
          <p:cNvPr id="36" name="直線矢印コネクタ 35"/>
          <p:cNvCxnSpPr/>
          <p:nvPr/>
        </p:nvCxnSpPr>
        <p:spPr>
          <a:xfrm flipH="1">
            <a:off x="4042858" y="3108063"/>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3790556"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7287282" y="2386388"/>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テスト</a:t>
            </a:r>
            <a:r>
              <a:rPr lang="ja-JP" altLang="en-US" dirty="0" smtClean="0">
                <a:solidFill>
                  <a:schemeClr val="tx1"/>
                </a:solidFill>
                <a:latin typeface="メイリオ" panose="020B0604030504040204" pitchFamily="50" charset="-128"/>
                <a:ea typeface="メイリオ" panose="020B0604030504040204" pitchFamily="50" charset="-128"/>
              </a:rPr>
              <a:t>コード検索</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cxnSp>
        <p:nvCxnSpPr>
          <p:cNvPr id="51" name="直線矢印コネクタ 50"/>
          <p:cNvCxnSpPr/>
          <p:nvPr/>
        </p:nvCxnSpPr>
        <p:spPr>
          <a:xfrm>
            <a:off x="6446591" y="2746779"/>
            <a:ext cx="7093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8957725" y="2740642"/>
            <a:ext cx="6991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8240398" y="3102495"/>
            <a:ext cx="1" cy="451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7974096" y="3101356"/>
            <a:ext cx="2795" cy="4530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フローチャート: 磁気ディスク 55"/>
          <p:cNvSpPr/>
          <p:nvPr/>
        </p:nvSpPr>
        <p:spPr>
          <a:xfrm>
            <a:off x="7287282" y="3598810"/>
            <a:ext cx="1592881" cy="1031845"/>
          </a:xfrm>
          <a:prstGeom prst="flowChartMagneticDisk">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1000" dirty="0" smtClean="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テスト</a:t>
            </a:r>
            <a:r>
              <a:rPr kumimoji="1" lang="ja-JP" altLang="en-US" dirty="0" smtClean="0">
                <a:latin typeface="メイリオ" panose="020B0604030504040204" pitchFamily="50" charset="-128"/>
                <a:ea typeface="メイリオ" panose="020B0604030504040204" pitchFamily="50" charset="-128"/>
              </a:rPr>
              <a:t>コードリポジトリ</a:t>
            </a:r>
            <a:endParaRPr kumimoji="1" lang="ja-JP" altLang="en-US" dirty="0">
              <a:latin typeface="メイリオ" panose="020B0604030504040204" pitchFamily="50" charset="-128"/>
              <a:ea typeface="メイリオ" panose="020B0604030504040204" pitchFamily="50" charset="-128"/>
            </a:endParaRPr>
          </a:p>
        </p:txBody>
      </p:sp>
      <p:pic>
        <p:nvPicPr>
          <p:cNvPr id="58" name="図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228" y="2132065"/>
            <a:ext cx="1229428" cy="1229428"/>
          </a:xfrm>
          <a:prstGeom prst="rect">
            <a:avLst/>
          </a:prstGeom>
        </p:spPr>
      </p:pic>
      <p:sp>
        <p:nvSpPr>
          <p:cNvPr id="59" name="テキスト ボックス 58"/>
          <p:cNvSpPr txBox="1"/>
          <p:nvPr/>
        </p:nvSpPr>
        <p:spPr>
          <a:xfrm>
            <a:off x="9709454" y="2637186"/>
            <a:ext cx="1131749" cy="353943"/>
          </a:xfrm>
          <a:prstGeom prst="rect">
            <a:avLst/>
          </a:prstGeom>
          <a:noFill/>
        </p:spPr>
        <p:txBody>
          <a:bodyPr wrap="square" rtlCol="0">
            <a:spAutoFit/>
          </a:bodyPr>
          <a:lstStyle/>
          <a:p>
            <a:r>
              <a:rPr lang="en-US" altLang="ja-JP" sz="1700" b="1" dirty="0" smtClean="0">
                <a:latin typeface="Consolas" panose="020B0609020204030204" pitchFamily="49" charset="0"/>
              </a:rPr>
              <a:t>test2()</a:t>
            </a:r>
            <a:endParaRPr kumimoji="1" lang="ja-JP" altLang="en-US" sz="1700" b="1" dirty="0">
              <a:latin typeface="Consolas" panose="020B0609020204030204" pitchFamily="49" charset="0"/>
            </a:endParaRPr>
          </a:p>
        </p:txBody>
      </p:sp>
      <p:sp>
        <p:nvSpPr>
          <p:cNvPr id="60" name="正方形/長方形 59"/>
          <p:cNvSpPr/>
          <p:nvPr/>
        </p:nvSpPr>
        <p:spPr>
          <a:xfrm>
            <a:off x="9405501" y="5056766"/>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rPr>
              <a:t>テストスメル</a:t>
            </a:r>
            <a:endParaRPr lang="en-US" altLang="ja-JP" dirty="0" smtClean="0">
              <a:solidFill>
                <a:schemeClr val="tx1"/>
              </a:solidFill>
              <a:latin typeface="メイリオ" panose="020B0604030504040204" pitchFamily="50" charset="-128"/>
              <a:ea typeface="メイリオ" panose="020B0604030504040204" pitchFamily="50" charset="-128"/>
            </a:endParaRPr>
          </a:p>
          <a:p>
            <a:pPr algn="ctr"/>
            <a:r>
              <a:rPr lang="ja-JP" altLang="en-US" dirty="0">
                <a:solidFill>
                  <a:schemeClr val="tx1"/>
                </a:solidFill>
                <a:latin typeface="メイリオ" panose="020B0604030504040204" pitchFamily="50" charset="-128"/>
                <a:ea typeface="メイリオ" panose="020B0604030504040204" pitchFamily="50" charset="-128"/>
              </a:rPr>
              <a:t>検出</a:t>
            </a:r>
            <a:endParaRPr lang="en-US" altLang="ja-JP" dirty="0" smtClean="0">
              <a:solidFill>
                <a:schemeClr val="tx1"/>
              </a:solidFill>
              <a:latin typeface="メイリオ" panose="020B0604030504040204" pitchFamily="50" charset="-128"/>
              <a:ea typeface="メイリオ" panose="020B0604030504040204" pitchFamily="50" charset="-128"/>
            </a:endParaRPr>
          </a:p>
        </p:txBody>
      </p:sp>
      <p:cxnSp>
        <p:nvCxnSpPr>
          <p:cNvPr id="61" name="直線矢印コネクタ 60"/>
          <p:cNvCxnSpPr/>
          <p:nvPr/>
        </p:nvCxnSpPr>
        <p:spPr>
          <a:xfrm>
            <a:off x="10201942" y="3866614"/>
            <a:ext cx="1" cy="1070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flipV="1">
            <a:off x="7756989" y="5435346"/>
            <a:ext cx="1335643" cy="5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720" y="4767594"/>
            <a:ext cx="1229428" cy="1229428"/>
          </a:xfrm>
          <a:prstGeom prst="rect">
            <a:avLst/>
          </a:prstGeom>
        </p:spPr>
      </p:pic>
      <p:sp>
        <p:nvSpPr>
          <p:cNvPr id="75" name="テキスト ボックス 74"/>
          <p:cNvSpPr txBox="1"/>
          <p:nvPr/>
        </p:nvSpPr>
        <p:spPr>
          <a:xfrm>
            <a:off x="6526946" y="5272715"/>
            <a:ext cx="1131749" cy="353943"/>
          </a:xfrm>
          <a:prstGeom prst="rect">
            <a:avLst/>
          </a:prstGeom>
          <a:noFill/>
        </p:spPr>
        <p:txBody>
          <a:bodyPr wrap="square" rtlCol="0">
            <a:spAutoFit/>
          </a:bodyPr>
          <a:lstStyle/>
          <a:p>
            <a:r>
              <a:rPr lang="en-US" altLang="ja-JP" sz="1700" b="1" dirty="0" smtClean="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3" name="図 10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5935" y="5020262"/>
            <a:ext cx="415084" cy="415084"/>
          </a:xfrm>
          <a:prstGeom prst="rect">
            <a:avLst/>
          </a:prstGeom>
        </p:spPr>
      </p:pic>
      <p:sp>
        <p:nvSpPr>
          <p:cNvPr id="80" name="正方形/長方形 79"/>
          <p:cNvSpPr/>
          <p:nvPr/>
        </p:nvSpPr>
        <p:spPr>
          <a:xfrm>
            <a:off x="3590073" y="5068746"/>
            <a:ext cx="1592881" cy="720782"/>
          </a:xfrm>
          <a:prstGeom prst="rec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rPr>
              <a:t>推薦テストの並び替え</a:t>
            </a:r>
            <a:endParaRPr lang="en-US" altLang="ja-JP" dirty="0" smtClean="0">
              <a:solidFill>
                <a:schemeClr val="tx1"/>
              </a:solidFill>
              <a:latin typeface="メイリオ" panose="020B0604030504040204" pitchFamily="50" charset="-128"/>
              <a:ea typeface="メイリオ" panose="020B0604030504040204" pitchFamily="50" charset="-128"/>
            </a:endParaRPr>
          </a:p>
        </p:txBody>
      </p:sp>
      <p:cxnSp>
        <p:nvCxnSpPr>
          <p:cNvPr id="83" name="直線矢印コネクタ 82"/>
          <p:cNvCxnSpPr/>
          <p:nvPr/>
        </p:nvCxnSpPr>
        <p:spPr>
          <a:xfrm flipH="1">
            <a:off x="5339389" y="5435346"/>
            <a:ext cx="874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図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036" y="4767594"/>
            <a:ext cx="1229428" cy="1229428"/>
          </a:xfrm>
          <a:prstGeom prst="rect">
            <a:avLst/>
          </a:prstGeom>
        </p:spPr>
      </p:pic>
      <p:sp>
        <p:nvSpPr>
          <p:cNvPr id="85" name="テキスト ボックス 84"/>
          <p:cNvSpPr txBox="1"/>
          <p:nvPr/>
        </p:nvSpPr>
        <p:spPr>
          <a:xfrm>
            <a:off x="1573262" y="5272715"/>
            <a:ext cx="1031201" cy="353943"/>
          </a:xfrm>
          <a:prstGeom prst="rect">
            <a:avLst/>
          </a:prstGeom>
          <a:noFill/>
        </p:spPr>
        <p:txBody>
          <a:bodyPr wrap="square" rtlCol="0">
            <a:spAutoFit/>
          </a:bodyPr>
          <a:lstStyle/>
          <a:p>
            <a:r>
              <a:rPr lang="en-US" altLang="ja-JP" sz="1700" b="1" dirty="0" smtClean="0">
                <a:latin typeface="Consolas" panose="020B0609020204030204" pitchFamily="49" charset="0"/>
              </a:rPr>
              <a:t>test2()</a:t>
            </a:r>
            <a:endParaRPr kumimoji="1" lang="ja-JP" altLang="en-US" sz="1700" b="1" dirty="0">
              <a:latin typeface="Consolas" panose="020B0609020204030204" pitchFamily="49" charset="0"/>
            </a:endParaRPr>
          </a:p>
        </p:txBody>
      </p:sp>
      <p:pic>
        <p:nvPicPr>
          <p:cNvPr id="1039" name="図 10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894" y="4873728"/>
            <a:ext cx="264155" cy="264155"/>
          </a:xfrm>
          <a:prstGeom prst="rect">
            <a:avLst/>
          </a:prstGeom>
        </p:spPr>
      </p:pic>
      <p:cxnSp>
        <p:nvCxnSpPr>
          <p:cNvPr id="87" name="直線矢印コネクタ 86"/>
          <p:cNvCxnSpPr/>
          <p:nvPr/>
        </p:nvCxnSpPr>
        <p:spPr>
          <a:xfrm flipH="1">
            <a:off x="2680464" y="5437043"/>
            <a:ext cx="8516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1" name="図 10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467" y="5216777"/>
            <a:ext cx="278317" cy="278317"/>
          </a:xfrm>
          <a:prstGeom prst="rect">
            <a:avLst/>
          </a:prstGeom>
        </p:spPr>
      </p:pic>
      <p:pic>
        <p:nvPicPr>
          <p:cNvPr id="1042" name="図 10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0428" y="5573988"/>
            <a:ext cx="279453" cy="279453"/>
          </a:xfrm>
          <a:prstGeom prst="rect">
            <a:avLst/>
          </a:prstGeom>
        </p:spPr>
      </p:pic>
      <p:sp>
        <p:nvSpPr>
          <p:cNvPr id="1044" name="テキスト ボックス 1043"/>
          <p:cNvSpPr txBox="1"/>
          <p:nvPr/>
        </p:nvSpPr>
        <p:spPr>
          <a:xfrm>
            <a:off x="1092710" y="3414144"/>
            <a:ext cx="1561672"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入力コード片</a:t>
            </a:r>
            <a:endParaRPr kumimoji="1" lang="ja-JP" altLang="en-US" dirty="0">
              <a:latin typeface="メイリオ" panose="020B0604030504040204" pitchFamily="50" charset="-128"/>
              <a:ea typeface="メイリオ" panose="020B0604030504040204" pitchFamily="50" charset="-128"/>
            </a:endParaRPr>
          </a:p>
        </p:txBody>
      </p:sp>
      <p:sp>
        <p:nvSpPr>
          <p:cNvPr id="93" name="テキスト ボックス 92"/>
          <p:cNvSpPr txBox="1"/>
          <p:nvPr/>
        </p:nvSpPr>
        <p:spPr>
          <a:xfrm>
            <a:off x="5112988" y="3409323"/>
            <a:ext cx="156167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類似</a:t>
            </a:r>
            <a:r>
              <a:rPr kumimoji="1" lang="ja-JP" altLang="en-US" dirty="0" smtClean="0">
                <a:latin typeface="メイリオ" panose="020B0604030504040204" pitchFamily="50" charset="-128"/>
                <a:ea typeface="メイリオ" panose="020B0604030504040204" pitchFamily="50" charset="-128"/>
              </a:rPr>
              <a:t>コード片</a:t>
            </a:r>
            <a:endParaRPr kumimoji="1" lang="ja-JP" altLang="en-US" dirty="0">
              <a:latin typeface="メイリオ" panose="020B0604030504040204" pitchFamily="50" charset="-128"/>
              <a:ea typeface="メイリオ" panose="020B0604030504040204" pitchFamily="50" charset="-128"/>
            </a:endParaRPr>
          </a:p>
        </p:txBody>
      </p:sp>
      <p:sp>
        <p:nvSpPr>
          <p:cNvPr id="94" name="テキスト ボックス 93"/>
          <p:cNvSpPr txBox="1"/>
          <p:nvPr/>
        </p:nvSpPr>
        <p:spPr>
          <a:xfrm>
            <a:off x="9398763" y="3409323"/>
            <a:ext cx="156167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テスト</a:t>
            </a:r>
            <a:r>
              <a:rPr kumimoji="1" lang="ja-JP" altLang="en-US" dirty="0" smtClean="0">
                <a:latin typeface="メイリオ" panose="020B0604030504040204" pitchFamily="50" charset="-128"/>
                <a:ea typeface="メイリオ" panose="020B0604030504040204" pitchFamily="50" charset="-128"/>
              </a:rPr>
              <a:t>コード</a:t>
            </a:r>
            <a:endParaRPr kumimoji="1" lang="ja-JP" altLang="en-US"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6236296" y="6064809"/>
            <a:ext cx="156167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テスト</a:t>
            </a:r>
            <a:r>
              <a:rPr lang="ja-JP" altLang="en-US" dirty="0">
                <a:latin typeface="メイリオ" panose="020B0604030504040204" pitchFamily="50" charset="-128"/>
                <a:ea typeface="メイリオ" panose="020B0604030504040204" pitchFamily="50" charset="-128"/>
              </a:rPr>
              <a:t>スメル</a:t>
            </a:r>
            <a:endParaRPr kumimoji="1" lang="ja-JP" altLang="en-US"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1124259" y="6060090"/>
            <a:ext cx="2029753"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推薦テストコード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7333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69919"/>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テストコード推薦ツールの使い方</a:t>
            </a:r>
            <a:r>
              <a:rPr kumimoji="1" lang="en-US" altLang="ja-JP"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22</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6835"/>
            <a:ext cx="10058400" cy="5511165"/>
          </a:xfrm>
          <a:prstGeom prst="rect">
            <a:avLst/>
          </a:prstGeom>
        </p:spPr>
      </p:pic>
      <p:sp>
        <p:nvSpPr>
          <p:cNvPr id="7" name="四角形吹き出し 6"/>
          <p:cNvSpPr/>
          <p:nvPr/>
        </p:nvSpPr>
        <p:spPr>
          <a:xfrm>
            <a:off x="5455576" y="2712379"/>
            <a:ext cx="4294598" cy="631860"/>
          </a:xfrm>
          <a:prstGeom prst="wedgeRectCallout">
            <a:avLst>
              <a:gd name="adj1" fmla="val -36742"/>
              <a:gd name="adj2" fmla="val 9750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テスト対象のコード片を入力</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80564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3821"/>
            <a:ext cx="10058400" cy="5504179"/>
          </a:xfrm>
          <a:prstGeom prst="rect">
            <a:avLst/>
          </a:prstGeom>
        </p:spPr>
      </p:pic>
      <p:sp>
        <p:nvSpPr>
          <p:cNvPr id="2" name="タイトル 1"/>
          <p:cNvSpPr>
            <a:spLocks noGrp="1"/>
          </p:cNvSpPr>
          <p:nvPr>
            <p:ph type="title"/>
          </p:nvPr>
        </p:nvSpPr>
        <p:spPr>
          <a:xfrm>
            <a:off x="838200" y="169919"/>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テストコード推薦ツールの使い方</a:t>
            </a:r>
            <a:r>
              <a:rPr kumimoji="1" lang="en-US" altLang="ja-JP"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23</a:t>
            </a:fld>
            <a:endParaRPr lang="ja-JP" altLang="en-US" dirty="0"/>
          </a:p>
        </p:txBody>
      </p:sp>
      <p:sp>
        <p:nvSpPr>
          <p:cNvPr id="7" name="四角形吹き出し 6"/>
          <p:cNvSpPr/>
          <p:nvPr/>
        </p:nvSpPr>
        <p:spPr>
          <a:xfrm>
            <a:off x="1325366" y="1854487"/>
            <a:ext cx="1833938" cy="631860"/>
          </a:xfrm>
          <a:prstGeom prst="wedgeRectCallout">
            <a:avLst>
              <a:gd name="adj1" fmla="val -23701"/>
              <a:gd name="adj2" fmla="val 918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rPr>
              <a:t>コード</a:t>
            </a:r>
            <a:endParaRPr lang="en-US" altLang="ja-JP" sz="2400" dirty="0" smtClean="0">
              <a:latin typeface="メイリオ" panose="020B0604030504040204" pitchFamily="50" charset="-128"/>
              <a:ea typeface="メイリオ" panose="020B0604030504040204" pitchFamily="50" charset="-128"/>
            </a:endParaRPr>
          </a:p>
        </p:txBody>
      </p:sp>
      <p:sp>
        <p:nvSpPr>
          <p:cNvPr id="8" name="四角形吹き出し 7"/>
          <p:cNvSpPr/>
          <p:nvPr/>
        </p:nvSpPr>
        <p:spPr>
          <a:xfrm>
            <a:off x="8340903" y="1854487"/>
            <a:ext cx="1833938" cy="631860"/>
          </a:xfrm>
          <a:prstGeom prst="wedgeRectCallout">
            <a:avLst>
              <a:gd name="adj1" fmla="val -23701"/>
              <a:gd name="adj2" fmla="val 918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類似コード</a:t>
            </a:r>
            <a:endParaRPr lang="en-US" altLang="ja-JP" sz="2400" dirty="0" smtClean="0">
              <a:latin typeface="メイリオ" panose="020B0604030504040204" pitchFamily="50" charset="-128"/>
              <a:ea typeface="メイリオ" panose="020B0604030504040204" pitchFamily="50" charset="-128"/>
            </a:endParaRPr>
          </a:p>
        </p:txBody>
      </p:sp>
      <p:sp>
        <p:nvSpPr>
          <p:cNvPr id="9" name="四角形吹き出し 8"/>
          <p:cNvSpPr/>
          <p:nvPr/>
        </p:nvSpPr>
        <p:spPr>
          <a:xfrm>
            <a:off x="6700461" y="4149049"/>
            <a:ext cx="3008617" cy="631860"/>
          </a:xfrm>
          <a:prstGeom prst="wedgeRectCallout">
            <a:avLst>
              <a:gd name="adj1" fmla="val -34732"/>
              <a:gd name="adj2" fmla="val 8043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テストスメル有り</a:t>
            </a:r>
            <a:endParaRPr lang="en-US" altLang="ja-JP" sz="2400" dirty="0" smtClean="0">
              <a:latin typeface="メイリオ" panose="020B0604030504040204" pitchFamily="50" charset="-128"/>
              <a:ea typeface="メイリオ" panose="020B0604030504040204" pitchFamily="50" charset="-128"/>
            </a:endParaRPr>
          </a:p>
        </p:txBody>
      </p:sp>
      <p:sp>
        <p:nvSpPr>
          <p:cNvPr id="10" name="四角形吹き出し 9"/>
          <p:cNvSpPr/>
          <p:nvPr/>
        </p:nvSpPr>
        <p:spPr>
          <a:xfrm>
            <a:off x="7126840" y="6040419"/>
            <a:ext cx="2053120" cy="631860"/>
          </a:xfrm>
          <a:prstGeom prst="wedgeRectCallout">
            <a:avLst>
              <a:gd name="adj1" fmla="val -62094"/>
              <a:gd name="adj2" fmla="val 2596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テストコード</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98280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70061" y="1050444"/>
            <a:ext cx="9251878" cy="2387600"/>
          </a:xfrm>
        </p:spPr>
        <p:txBody>
          <a:bodyPr>
            <a:normAutofit/>
          </a:bodyPr>
          <a:lstStyle/>
          <a:p>
            <a:r>
              <a:rPr lang="ja-JP" altLang="en-US" sz="5400" dirty="0" smtClean="0">
                <a:latin typeface="メイリオ" panose="020B0604030504040204" pitchFamily="50" charset="-128"/>
                <a:ea typeface="メイリオ" panose="020B0604030504040204" pitchFamily="50" charset="-128"/>
              </a:rPr>
              <a:t>評価実験</a:t>
            </a:r>
            <a:endParaRPr kumimoji="1" lang="ja-JP" altLang="en-US" sz="5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1085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評価実験の概要</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736333"/>
            <a:ext cx="10812694" cy="4808306"/>
          </a:xfrm>
        </p:spPr>
        <p:txBody>
          <a:bodyPr>
            <a:normAutofit/>
          </a:bodyPr>
          <a:lstStyle/>
          <a:p>
            <a:pPr>
              <a:buClr>
                <a:schemeClr val="tx2"/>
              </a:buClr>
              <a:buFont typeface="Wingdings" panose="05000000000000000000" pitchFamily="2" charset="2"/>
              <a:buChar char="l"/>
            </a:pPr>
            <a:r>
              <a:rPr lang="en-US" altLang="ja-JP" dirty="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1</a:t>
            </a:r>
            <a:r>
              <a:rPr lang="ja-JP" altLang="en-US" dirty="0" smtClean="0">
                <a:latin typeface="メイリオ" panose="020B0604030504040204" pitchFamily="50" charset="-128"/>
                <a:ea typeface="メイリオ" panose="020B0604030504040204" pitchFamily="50" charset="-128"/>
              </a:rPr>
              <a:t>人</a:t>
            </a:r>
            <a:r>
              <a:rPr lang="ja-JP" altLang="en-US" dirty="0" smtClean="0">
                <a:latin typeface="メイリオ" panose="020B0604030504040204" pitchFamily="50" charset="-128"/>
                <a:ea typeface="メイリオ" panose="020B0604030504040204" pitchFamily="50" charset="-128"/>
              </a:rPr>
              <a:t>で</a:t>
            </a:r>
            <a:r>
              <a:rPr lang="en-US" altLang="ja-JP" dirty="0" smtClean="0">
                <a:latin typeface="メイリオ" panose="020B0604030504040204" pitchFamily="50" charset="-128"/>
                <a:ea typeface="メイリオ" panose="020B0604030504040204" pitchFamily="50" charset="-128"/>
              </a:rPr>
              <a:t>3</a:t>
            </a:r>
            <a:r>
              <a:rPr lang="ja-JP" altLang="en-US" dirty="0" err="1" smtClean="0">
                <a:latin typeface="メイリオ" panose="020B0604030504040204" pitchFamily="50" charset="-128"/>
                <a:ea typeface="メイリオ" panose="020B0604030504040204" pitchFamily="50" charset="-128"/>
              </a:rPr>
              <a:t>つの</a:t>
            </a:r>
            <a:r>
              <a:rPr lang="ja-JP" altLang="en-US" dirty="0" smtClean="0">
                <a:latin typeface="メイリオ" panose="020B0604030504040204" pitchFamily="50" charset="-128"/>
                <a:ea typeface="メイリオ" panose="020B0604030504040204" pitchFamily="50" charset="-128"/>
              </a:rPr>
              <a:t>コード片に対してテストコードを書いてもらいます</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n"/>
            </a:pPr>
            <a:r>
              <a:rPr lang="en-US" altLang="ja-JP" sz="2800" dirty="0">
                <a:latin typeface="メイリオ" panose="020B0604030504040204" pitchFamily="50" charset="-128"/>
                <a:ea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rPr>
              <a:t>回目は、</a:t>
            </a:r>
            <a:r>
              <a:rPr lang="ja-JP" altLang="en-US" sz="2800" dirty="0" smtClean="0">
                <a:solidFill>
                  <a:srgbClr val="FF0000"/>
                </a:solidFill>
                <a:latin typeface="メイリオ" panose="020B0604030504040204" pitchFamily="50" charset="-128"/>
                <a:ea typeface="メイリオ" panose="020B0604030504040204" pitchFamily="50" charset="-128"/>
              </a:rPr>
              <a:t>何も使わず</a:t>
            </a:r>
            <a:r>
              <a:rPr lang="ja-JP" altLang="en-US" sz="2800" dirty="0" smtClean="0">
                <a:latin typeface="メイリオ" panose="020B0604030504040204" pitchFamily="50" charset="-128"/>
                <a:ea typeface="メイリオ" panose="020B0604030504040204" pitchFamily="50" charset="-128"/>
              </a:rPr>
              <a:t>テストコードを書く</a:t>
            </a:r>
            <a:r>
              <a:rPr lang="en-US" altLang="ja-JP" sz="2800" dirty="0" smtClean="0">
                <a:latin typeface="メイリオ" panose="020B0604030504040204" pitchFamily="50" charset="-128"/>
                <a:ea typeface="メイリオ" panose="020B0604030504040204" pitchFamily="50" charset="-128"/>
              </a:rPr>
              <a:t>(20</a:t>
            </a:r>
            <a:r>
              <a:rPr lang="ja-JP" altLang="en-US" sz="2800" dirty="0" smtClean="0">
                <a:latin typeface="メイリオ" panose="020B0604030504040204" pitchFamily="50" charset="-128"/>
                <a:ea typeface="メイリオ" panose="020B0604030504040204" pitchFamily="50" charset="-128"/>
              </a:rPr>
              <a:t>分</a:t>
            </a:r>
            <a:r>
              <a:rPr lang="en-US" altLang="ja-JP" sz="2800" dirty="0" smtClean="0">
                <a:latin typeface="メイリオ" panose="020B0604030504040204" pitchFamily="50" charset="-128"/>
                <a:ea typeface="メイリオ" panose="020B0604030504040204" pitchFamily="50" charset="-128"/>
              </a:rPr>
              <a:t>)</a:t>
            </a:r>
          </a:p>
          <a:p>
            <a:pPr lvl="1">
              <a:buClr>
                <a:schemeClr val="tx2"/>
              </a:buClr>
              <a:buFont typeface="Wingdings" panose="05000000000000000000" pitchFamily="2" charset="2"/>
              <a:buChar char="n"/>
            </a:pPr>
            <a:r>
              <a:rPr kumimoji="1" lang="en-US" altLang="ja-JP" sz="2800" dirty="0" smtClean="0">
                <a:latin typeface="メイリオ" panose="020B0604030504040204" pitchFamily="50" charset="-128"/>
                <a:ea typeface="メイリオ" panose="020B0604030504040204" pitchFamily="50" charset="-128"/>
              </a:rPr>
              <a:t> 2</a:t>
            </a:r>
            <a:r>
              <a:rPr kumimoji="1" lang="ja-JP" altLang="en-US" sz="2800" dirty="0" smtClean="0">
                <a:latin typeface="メイリオ" panose="020B0604030504040204" pitchFamily="50" charset="-128"/>
                <a:ea typeface="メイリオ" panose="020B0604030504040204" pitchFamily="50" charset="-128"/>
              </a:rPr>
              <a:t>回目は、</a:t>
            </a:r>
            <a:r>
              <a:rPr kumimoji="1" lang="ja-JP" altLang="en-US" sz="2800" dirty="0" smtClean="0">
                <a:solidFill>
                  <a:srgbClr val="FF0000"/>
                </a:solidFill>
                <a:latin typeface="メイリオ" panose="020B0604030504040204" pitchFamily="50" charset="-128"/>
                <a:ea typeface="メイリオ" panose="020B0604030504040204" pitchFamily="50" charset="-128"/>
              </a:rPr>
              <a:t>テスト推薦ツールを使って</a:t>
            </a:r>
            <a:r>
              <a:rPr kumimoji="1" lang="ja-JP" altLang="en-US" sz="2800" dirty="0" smtClean="0">
                <a:latin typeface="メイリオ" panose="020B0604030504040204" pitchFamily="50" charset="-128"/>
                <a:ea typeface="メイリオ" panose="020B0604030504040204" pitchFamily="50" charset="-128"/>
              </a:rPr>
              <a:t>書く</a:t>
            </a:r>
            <a:r>
              <a:rPr kumimoji="1" lang="en-US" altLang="ja-JP" sz="2800" dirty="0"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20</a:t>
            </a:r>
            <a:r>
              <a:rPr kumimoji="1" lang="ja-JP" altLang="en-US" sz="2800" dirty="0" smtClean="0">
                <a:latin typeface="メイリオ" panose="020B0604030504040204" pitchFamily="50" charset="-128"/>
                <a:ea typeface="メイリオ" panose="020B0604030504040204" pitchFamily="50" charset="-128"/>
              </a:rPr>
              <a:t>分</a:t>
            </a:r>
            <a:r>
              <a:rPr kumimoji="1" lang="en-US" altLang="ja-JP" sz="2800" dirty="0" smtClean="0">
                <a:latin typeface="メイリオ" panose="020B0604030504040204" pitchFamily="50" charset="-128"/>
                <a:ea typeface="メイリオ" panose="020B0604030504040204" pitchFamily="50" charset="-128"/>
              </a:rPr>
              <a:t>)</a:t>
            </a:r>
          </a:p>
          <a:p>
            <a:pPr lvl="1">
              <a:buClr>
                <a:schemeClr val="tx2"/>
              </a:buClr>
              <a:buFont typeface="Wingdings" panose="05000000000000000000" pitchFamily="2" charset="2"/>
              <a:buChar char="n"/>
            </a:pPr>
            <a:r>
              <a:rPr lang="en-US" altLang="ja-JP" sz="2800" dirty="0" smtClean="0">
                <a:latin typeface="メイリオ" panose="020B0604030504040204" pitchFamily="50" charset="-128"/>
                <a:ea typeface="メイリオ" panose="020B0604030504040204" pitchFamily="50" charset="-128"/>
              </a:rPr>
              <a:t> 3</a:t>
            </a:r>
            <a:r>
              <a:rPr lang="ja-JP" altLang="en-US" sz="2800" dirty="0" smtClean="0">
                <a:latin typeface="メイリオ" panose="020B0604030504040204" pitchFamily="50" charset="-128"/>
                <a:ea typeface="メイリオ" panose="020B0604030504040204" pitchFamily="50" charset="-128"/>
              </a:rPr>
              <a:t>回目は、何も使わないまたはツールを利用して書く</a:t>
            </a:r>
            <a:r>
              <a:rPr lang="en-US" altLang="ja-JP" sz="2800" dirty="0" smtClean="0">
                <a:latin typeface="メイリオ" panose="020B0604030504040204" pitchFamily="50" charset="-128"/>
                <a:ea typeface="メイリオ" panose="020B0604030504040204" pitchFamily="50" charset="-128"/>
              </a:rPr>
              <a:t>(20</a:t>
            </a:r>
            <a:r>
              <a:rPr lang="ja-JP" altLang="en-US" sz="2800" dirty="0">
                <a:latin typeface="メイリオ" panose="020B0604030504040204" pitchFamily="50" charset="-128"/>
                <a:ea typeface="メイリオ" panose="020B0604030504040204" pitchFamily="50" charset="-128"/>
              </a:rPr>
              <a:t>分</a:t>
            </a:r>
            <a:r>
              <a:rPr lang="en-US" altLang="ja-JP" sz="2800" dirty="0" smtClean="0">
                <a:latin typeface="メイリオ" panose="020B0604030504040204" pitchFamily="50" charset="-128"/>
                <a:ea typeface="メイリオ" panose="020B0604030504040204" pitchFamily="50" charset="-128"/>
              </a:rPr>
              <a:t>)</a:t>
            </a:r>
            <a:endParaRPr kumimoji="1" lang="en-US" altLang="ja-JP" sz="2800" dirty="0" smtClean="0">
              <a:latin typeface="メイリオ" panose="020B0604030504040204" pitchFamily="50" charset="-128"/>
              <a:ea typeface="メイリオ" panose="020B0604030504040204" pitchFamily="50" charset="-128"/>
            </a:endParaRPr>
          </a:p>
          <a:p>
            <a:pPr marL="914400" lvl="2" indent="0">
              <a:buClr>
                <a:schemeClr val="tx2"/>
              </a:buClr>
              <a:buNone/>
            </a:pPr>
            <a:r>
              <a:rPr lang="en-US" altLang="ja-JP" sz="2400" dirty="0" smtClean="0">
                <a:latin typeface="メイリオ" panose="020B0604030504040204" pitchFamily="50" charset="-128"/>
                <a:ea typeface="メイリオ" panose="020B0604030504040204" pitchFamily="50" charset="-128"/>
              </a:rPr>
              <a:t>※ 1</a:t>
            </a:r>
            <a:r>
              <a:rPr lang="ja-JP" altLang="en-US" sz="2400" dirty="0" smtClean="0">
                <a:latin typeface="メイリオ" panose="020B0604030504040204" pitchFamily="50" charset="-128"/>
                <a:ea typeface="メイリオ" panose="020B0604030504040204" pitchFamily="50" charset="-128"/>
              </a:rPr>
              <a:t>回目に推薦ツールを使う場合もある</a:t>
            </a:r>
            <a:r>
              <a:rPr lang="en-US" altLang="ja-JP" sz="2800" dirty="0" smtClean="0">
                <a:latin typeface="メイリオ" panose="020B0604030504040204" pitchFamily="50" charset="-128"/>
                <a:ea typeface="メイリオ" panose="020B0604030504040204" pitchFamily="50" charset="-128"/>
              </a:rPr>
              <a:t>	</a:t>
            </a:r>
          </a:p>
          <a:p>
            <a:pPr lvl="1">
              <a:buClr>
                <a:schemeClr val="tx2"/>
              </a:buClr>
              <a:buFont typeface="Wingdings" panose="05000000000000000000" pitchFamily="2" charset="2"/>
              <a:buChar char="n"/>
            </a:pPr>
            <a:r>
              <a:rPr lang="en-US" altLang="ja-JP" sz="2800" dirty="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アンケート回答</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05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調査すること</a:t>
            </a:r>
            <a:endParaRPr lang="en-US" altLang="ja-JP"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自身で納得するまでのテストコード</a:t>
            </a:r>
            <a:r>
              <a:rPr lang="ja-JP" altLang="en-US" sz="2800" dirty="0" smtClean="0">
                <a:solidFill>
                  <a:srgbClr val="FF0000"/>
                </a:solidFill>
                <a:latin typeface="メイリオ" panose="020B0604030504040204" pitchFamily="50" charset="-128"/>
                <a:ea typeface="メイリオ" panose="020B0604030504040204" pitchFamily="50" charset="-128"/>
              </a:rPr>
              <a:t>作成時間</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最大</a:t>
            </a:r>
            <a:r>
              <a:rPr lang="en-US" altLang="ja-JP" sz="2800" dirty="0" smtClean="0">
                <a:latin typeface="メイリオ" panose="020B0604030504040204" pitchFamily="50" charset="-128"/>
                <a:ea typeface="メイリオ" panose="020B0604030504040204" pitchFamily="50" charset="-128"/>
              </a:rPr>
              <a:t>20</a:t>
            </a:r>
            <a:r>
              <a:rPr lang="ja-JP" altLang="en-US" sz="2800" dirty="0" smtClean="0">
                <a:latin typeface="メイリオ" panose="020B0604030504040204" pitchFamily="50" charset="-128"/>
                <a:ea typeface="メイリオ" panose="020B0604030504040204" pitchFamily="50" charset="-128"/>
              </a:rPr>
              <a:t>分</a:t>
            </a:r>
            <a:r>
              <a:rPr lang="en-US" altLang="ja-JP" sz="2800" dirty="0" smtClean="0">
                <a:latin typeface="メイリオ" panose="020B0604030504040204" pitchFamily="50" charset="-128"/>
                <a:ea typeface="メイリオ" panose="020B0604030504040204" pitchFamily="50" charset="-128"/>
              </a:rPr>
              <a:t>)</a:t>
            </a:r>
            <a:endParaRPr lang="en-US" altLang="ja-JP" sz="2800" dirty="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テストコードの</a:t>
            </a:r>
            <a:r>
              <a:rPr lang="ja-JP" altLang="en-US" sz="2800" dirty="0" smtClean="0">
                <a:solidFill>
                  <a:srgbClr val="FF0000"/>
                </a:solidFill>
                <a:latin typeface="メイリオ" panose="020B0604030504040204" pitchFamily="50" charset="-128"/>
                <a:ea typeface="メイリオ" panose="020B0604030504040204" pitchFamily="50" charset="-128"/>
              </a:rPr>
              <a:t>品質</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テストスメルの有無</a:t>
            </a:r>
            <a:r>
              <a:rPr lang="en-US" altLang="ja-JP" sz="2800" dirty="0" smtClean="0">
                <a:latin typeface="メイリオ" panose="020B0604030504040204" pitchFamily="50" charset="-128"/>
                <a:ea typeface="メイリオ" panose="020B0604030504040204" pitchFamily="50" charset="-128"/>
              </a:rPr>
              <a:t>)</a:t>
            </a: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25</a:t>
            </a:fld>
            <a:endParaRPr lang="ja-JP" altLang="en-US" dirty="0"/>
          </a:p>
        </p:txBody>
      </p:sp>
    </p:spTree>
    <p:extLst>
      <p:ext uri="{BB962C8B-B14F-4D97-AF65-F5344CB8AC3E}">
        <p14:creationId xmlns:p14="http://schemas.microsoft.com/office/powerpoint/2010/main" val="109813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実験問題の割り当て</a:t>
            </a:r>
            <a:endParaRPr kumimoji="1" lang="ja-JP" altLang="en-US" dirty="0"/>
          </a:p>
        </p:txBody>
      </p:sp>
      <p:graphicFrame>
        <p:nvGraphicFramePr>
          <p:cNvPr id="5" name="コンテンツ プレースホルダー 4"/>
          <p:cNvGraphicFramePr>
            <a:graphicFrameLocks noGrp="1"/>
          </p:cNvGraphicFramePr>
          <p:nvPr>
            <p:ph idx="1"/>
          </p:nvPr>
        </p:nvGraphicFramePr>
        <p:xfrm>
          <a:off x="339307" y="1831762"/>
          <a:ext cx="11513386" cy="4471448"/>
        </p:xfrm>
        <a:graphic>
          <a:graphicData uri="http://schemas.openxmlformats.org/drawingml/2006/table">
            <a:tbl>
              <a:tblPr firstRow="1" bandRow="1">
                <a:tableStyleId>{E8B1032C-EA38-4F05-BA0D-38AFFFC7BED3}</a:tableStyleId>
              </a:tblPr>
              <a:tblGrid>
                <a:gridCol w="677258">
                  <a:extLst>
                    <a:ext uri="{9D8B030D-6E8A-4147-A177-3AD203B41FA5}">
                      <a16:colId xmlns:a16="http://schemas.microsoft.com/office/drawing/2014/main" val="2194149238"/>
                    </a:ext>
                  </a:extLst>
                </a:gridCol>
                <a:gridCol w="938756">
                  <a:extLst>
                    <a:ext uri="{9D8B030D-6E8A-4147-A177-3AD203B41FA5}">
                      <a16:colId xmlns:a16="http://schemas.microsoft.com/office/drawing/2014/main" val="1320378386"/>
                    </a:ext>
                  </a:extLst>
                </a:gridCol>
                <a:gridCol w="415760">
                  <a:extLst>
                    <a:ext uri="{9D8B030D-6E8A-4147-A177-3AD203B41FA5}">
                      <a16:colId xmlns:a16="http://schemas.microsoft.com/office/drawing/2014/main" val="290367536"/>
                    </a:ext>
                  </a:extLst>
                </a:gridCol>
                <a:gridCol w="952964">
                  <a:extLst>
                    <a:ext uri="{9D8B030D-6E8A-4147-A177-3AD203B41FA5}">
                      <a16:colId xmlns:a16="http://schemas.microsoft.com/office/drawing/2014/main" val="4206599434"/>
                    </a:ext>
                  </a:extLst>
                </a:gridCol>
                <a:gridCol w="401552">
                  <a:extLst>
                    <a:ext uri="{9D8B030D-6E8A-4147-A177-3AD203B41FA5}">
                      <a16:colId xmlns:a16="http://schemas.microsoft.com/office/drawing/2014/main" val="484500417"/>
                    </a:ext>
                  </a:extLst>
                </a:gridCol>
                <a:gridCol w="1024682">
                  <a:extLst>
                    <a:ext uri="{9D8B030D-6E8A-4147-A177-3AD203B41FA5}">
                      <a16:colId xmlns:a16="http://schemas.microsoft.com/office/drawing/2014/main" val="2046606231"/>
                    </a:ext>
                  </a:extLst>
                </a:gridCol>
                <a:gridCol w="329834">
                  <a:extLst>
                    <a:ext uri="{9D8B030D-6E8A-4147-A177-3AD203B41FA5}">
                      <a16:colId xmlns:a16="http://schemas.microsoft.com/office/drawing/2014/main" val="376238075"/>
                    </a:ext>
                  </a:extLst>
                </a:gridCol>
                <a:gridCol w="964128">
                  <a:extLst>
                    <a:ext uri="{9D8B030D-6E8A-4147-A177-3AD203B41FA5}">
                      <a16:colId xmlns:a16="http://schemas.microsoft.com/office/drawing/2014/main" val="3338185589"/>
                    </a:ext>
                  </a:extLst>
                </a:gridCol>
                <a:gridCol w="390388">
                  <a:extLst>
                    <a:ext uri="{9D8B030D-6E8A-4147-A177-3AD203B41FA5}">
                      <a16:colId xmlns:a16="http://schemas.microsoft.com/office/drawing/2014/main" val="547582583"/>
                    </a:ext>
                  </a:extLst>
                </a:gridCol>
                <a:gridCol w="984088">
                  <a:extLst>
                    <a:ext uri="{9D8B030D-6E8A-4147-A177-3AD203B41FA5}">
                      <a16:colId xmlns:a16="http://schemas.microsoft.com/office/drawing/2014/main" val="525928660"/>
                    </a:ext>
                  </a:extLst>
                </a:gridCol>
                <a:gridCol w="370428">
                  <a:extLst>
                    <a:ext uri="{9D8B030D-6E8A-4147-A177-3AD203B41FA5}">
                      <a16:colId xmlns:a16="http://schemas.microsoft.com/office/drawing/2014/main" val="3890574760"/>
                    </a:ext>
                  </a:extLst>
                </a:gridCol>
                <a:gridCol w="958040">
                  <a:extLst>
                    <a:ext uri="{9D8B030D-6E8A-4147-A177-3AD203B41FA5}">
                      <a16:colId xmlns:a16="http://schemas.microsoft.com/office/drawing/2014/main" val="28662382"/>
                    </a:ext>
                  </a:extLst>
                </a:gridCol>
                <a:gridCol w="396476">
                  <a:extLst>
                    <a:ext uri="{9D8B030D-6E8A-4147-A177-3AD203B41FA5}">
                      <a16:colId xmlns:a16="http://schemas.microsoft.com/office/drawing/2014/main" val="2777792252"/>
                    </a:ext>
                  </a:extLst>
                </a:gridCol>
                <a:gridCol w="952757">
                  <a:extLst>
                    <a:ext uri="{9D8B030D-6E8A-4147-A177-3AD203B41FA5}">
                      <a16:colId xmlns:a16="http://schemas.microsoft.com/office/drawing/2014/main" val="2519602600"/>
                    </a:ext>
                  </a:extLst>
                </a:gridCol>
                <a:gridCol w="401759">
                  <a:extLst>
                    <a:ext uri="{9D8B030D-6E8A-4147-A177-3AD203B41FA5}">
                      <a16:colId xmlns:a16="http://schemas.microsoft.com/office/drawing/2014/main" val="4132176758"/>
                    </a:ext>
                  </a:extLst>
                </a:gridCol>
                <a:gridCol w="992208">
                  <a:extLst>
                    <a:ext uri="{9D8B030D-6E8A-4147-A177-3AD203B41FA5}">
                      <a16:colId xmlns:a16="http://schemas.microsoft.com/office/drawing/2014/main" val="4200093558"/>
                    </a:ext>
                  </a:extLst>
                </a:gridCol>
                <a:gridCol w="362308">
                  <a:extLst>
                    <a:ext uri="{9D8B030D-6E8A-4147-A177-3AD203B41FA5}">
                      <a16:colId xmlns:a16="http://schemas.microsoft.com/office/drawing/2014/main" val="3541549702"/>
                    </a:ext>
                  </a:extLst>
                </a:gridCol>
              </a:tblGrid>
              <a:tr h="1838112">
                <a:tc>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tc gridSpan="2">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064214821"/>
                  </a:ext>
                </a:extLst>
              </a:tr>
              <a:tr h="658334">
                <a:tc>
                  <a:txBody>
                    <a:bodyPr/>
                    <a:lstStyle/>
                    <a:p>
                      <a:endParaRPr kumimoji="1" lang="ja-JP" altLang="en-US" dirty="0"/>
                    </a:p>
                  </a:txBody>
                  <a:tcPr/>
                </a:tc>
                <a:tc>
                  <a:txBody>
                    <a:bodyPr/>
                    <a:lstStyle/>
                    <a:p>
                      <a:pPr algn="ctr"/>
                      <a:r>
                        <a:rPr lang="ja-JP" altLang="en-US" dirty="0" smtClean="0">
                          <a:latin typeface="メイリオ" panose="020B0604030504040204" pitchFamily="50" charset="-128"/>
                          <a:ea typeface="メイリオ" panose="020B0604030504040204" pitchFamily="50" charset="-128"/>
                        </a:rPr>
                        <a:t>問題</a:t>
                      </a:r>
                      <a:endParaRPr lang="ja-JP" altLang="en-US" dirty="0">
                        <a:latin typeface="メイリオ" panose="020B0604030504040204" pitchFamily="50" charset="-128"/>
                        <a:ea typeface="メイリオ" panose="020B0604030504040204" pitchFamily="50" charset="-128"/>
                      </a:endParaRPr>
                    </a:p>
                  </a:txBody>
                  <a:tcPr/>
                </a:tc>
                <a:tc>
                  <a:txBody>
                    <a:bodyPr/>
                    <a:lstStyle/>
                    <a:p>
                      <a:endParaRPr lang="ja-JP"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p>
                      <a:endParaRPr lang="ja-JP" altLang="en-US" dirty="0"/>
                    </a:p>
                  </a:txBody>
                  <a:tcPr/>
                </a:tc>
                <a:tc>
                  <a:txBody>
                    <a:bodyPr/>
                    <a:lstStyle/>
                    <a:p>
                      <a:endParaRPr lang="ja-JP"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txBody>
                  <a:tcPr/>
                </a:tc>
                <a:tc>
                  <a:txBody>
                    <a:bodyPr/>
                    <a:lstStyle/>
                    <a:p>
                      <a:endParaRPr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txBody>
                  <a:tcPr/>
                </a:tc>
                <a:tc>
                  <a:txBody>
                    <a:bodyPr/>
                    <a:lstStyle/>
                    <a:p>
                      <a:endParaRPr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p>
                      <a:endParaRPr lang="ja-JP" altLang="en-US" dirty="0"/>
                    </a:p>
                  </a:txBody>
                  <a:tcPr/>
                </a:tc>
                <a:tc>
                  <a:txBody>
                    <a:bodyPr/>
                    <a:lstStyle/>
                    <a:p>
                      <a:endParaRPr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txBody>
                  <a:tcPr/>
                </a:tc>
                <a:tc>
                  <a:txBody>
                    <a:bodyPr/>
                    <a:lstStyle/>
                    <a:p>
                      <a:endParaRPr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txBody>
                  <a:tcPr/>
                </a:tc>
                <a:tc>
                  <a:txBody>
                    <a:bodyPr/>
                    <a:lstStyle/>
                    <a:p>
                      <a:endParaRPr lang="ja-JP"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dirty="0" smtClean="0">
                          <a:latin typeface="メイリオ" panose="020B0604030504040204" pitchFamily="50" charset="-128"/>
                          <a:ea typeface="メイリオ" panose="020B0604030504040204" pitchFamily="50" charset="-128"/>
                        </a:rPr>
                        <a:t>問題</a:t>
                      </a:r>
                    </a:p>
                  </a:txBody>
                  <a:tcPr/>
                </a:tc>
                <a:tc>
                  <a:txBody>
                    <a:bodyPr/>
                    <a:lstStyle/>
                    <a:p>
                      <a:endParaRPr lang="ja-JP" altLang="en-US" dirty="0"/>
                    </a:p>
                  </a:txBody>
                  <a:tcPr/>
                </a:tc>
                <a:extLst>
                  <a:ext uri="{0D108BD9-81ED-4DB2-BD59-A6C34878D82A}">
                    <a16:rowId xmlns:a16="http://schemas.microsoft.com/office/drawing/2014/main" val="46860866"/>
                  </a:ext>
                </a:extLst>
              </a:tr>
              <a:tr h="658334">
                <a:tc>
                  <a:txBody>
                    <a:bodyPr/>
                    <a:lstStyle/>
                    <a:p>
                      <a:pPr algn="ct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回目</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1211332"/>
                  </a:ext>
                </a:extLst>
              </a:tr>
              <a:tr h="658334">
                <a:tc>
                  <a:txBody>
                    <a:bodyPr/>
                    <a:lstStyle/>
                    <a:p>
                      <a:pPr algn="ctr"/>
                      <a:r>
                        <a:rPr kumimoji="1" lang="en-US" altLang="ja-JP" dirty="0" smtClean="0">
                          <a:latin typeface="メイリオ" panose="020B0604030504040204" pitchFamily="50" charset="-128"/>
                          <a:ea typeface="メイリオ" panose="020B0604030504040204" pitchFamily="50" charset="-128"/>
                        </a:rPr>
                        <a:t>2</a:t>
                      </a:r>
                      <a:r>
                        <a:rPr kumimoji="1" lang="ja-JP" altLang="en-US" dirty="0" smtClean="0">
                          <a:latin typeface="メイリオ" panose="020B0604030504040204" pitchFamily="50" charset="-128"/>
                          <a:ea typeface="メイリオ" panose="020B0604030504040204" pitchFamily="50" charset="-128"/>
                        </a:rPr>
                        <a:t>回目</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2621620"/>
                  </a:ext>
                </a:extLst>
              </a:tr>
              <a:tr h="658334">
                <a:tc>
                  <a:txBody>
                    <a:bodyPr/>
                    <a:lstStyle/>
                    <a:p>
                      <a:pPr algn="ct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回目</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1</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3</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dirty="0" smtClean="0">
                          <a:latin typeface="メイリオ" panose="020B0604030504040204" pitchFamily="50" charset="-128"/>
                          <a:ea typeface="メイリオ" panose="020B0604030504040204" pitchFamily="50" charset="-128"/>
                        </a:rPr>
                        <a:t>〇</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800" dirty="0" smtClean="0">
                          <a:latin typeface="メイリオ" panose="020B0604030504040204" pitchFamily="50" charset="-128"/>
                          <a:ea typeface="メイリオ" panose="020B0604030504040204" pitchFamily="50" charset="-128"/>
                        </a:rPr>
                        <a:t>問題</a:t>
                      </a:r>
                      <a:r>
                        <a:rPr kumimoji="1" lang="en-US" altLang="ja-JP" sz="1800" dirty="0" smtClean="0">
                          <a:latin typeface="メイリオ" panose="020B0604030504040204" pitchFamily="50" charset="-128"/>
                          <a:ea typeface="メイリオ" panose="020B0604030504040204" pitchFamily="50" charset="-128"/>
                        </a:rPr>
                        <a:t>2</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35036557"/>
                  </a:ext>
                </a:extLst>
              </a:tr>
            </a:tbl>
          </a:graphicData>
        </a:graphic>
      </p:graphicFrame>
      <p:sp>
        <p:nvSpPr>
          <p:cNvPr id="4" name="スライド番号プレースホルダー 3"/>
          <p:cNvSpPr>
            <a:spLocks noGrp="1"/>
          </p:cNvSpPr>
          <p:nvPr>
            <p:ph type="sldNum" sz="quarter" idx="12"/>
          </p:nvPr>
        </p:nvSpPr>
        <p:spPr/>
        <p:txBody>
          <a:bodyPr/>
          <a:lstStyle/>
          <a:p>
            <a:fld id="{94EA3DAE-D3CC-4A9A-892B-44244AF4CECC}" type="slidenum">
              <a:rPr lang="ja-JP" altLang="en-US" smtClean="0"/>
              <a:pPr/>
              <a:t>26</a:t>
            </a:fld>
            <a:endParaRPr lang="ja-JP" altLang="en-US" dirty="0"/>
          </a:p>
        </p:txBody>
      </p:sp>
      <p:sp>
        <p:nvSpPr>
          <p:cNvPr id="6" name="テキスト ボックス 5"/>
          <p:cNvSpPr txBox="1"/>
          <p:nvPr/>
        </p:nvSpPr>
        <p:spPr>
          <a:xfrm>
            <a:off x="1969216"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772543"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3335702" y="3698513"/>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7406057"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039571"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716762"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1452583" y="3694422"/>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10124477" y="3700559"/>
            <a:ext cx="400110" cy="650514"/>
          </a:xfrm>
          <a:prstGeom prst="rect">
            <a:avLst/>
          </a:prstGeom>
          <a:noFill/>
        </p:spPr>
        <p:txBody>
          <a:bodyPr vert="eaVert" wrap="square" rtlCol="0">
            <a:spAutoFit/>
          </a:bodyPr>
          <a:lstStyle/>
          <a:p>
            <a:r>
              <a:rPr kumimoji="1" lang="ja-JP" altLang="en-US" sz="1400" dirty="0" smtClean="0">
                <a:latin typeface="メイリオ" panose="020B0604030504040204" pitchFamily="50" charset="-128"/>
                <a:ea typeface="メイリオ" panose="020B0604030504040204" pitchFamily="50" charset="-128"/>
              </a:rPr>
              <a:t>ツール</a:t>
            </a:r>
            <a:endParaRPr kumimoji="1" lang="ja-JP" altLang="en-US" sz="1400"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691" y="2128592"/>
            <a:ext cx="953842" cy="953842"/>
          </a:xfrm>
          <a:prstGeom prst="rect">
            <a:avLst/>
          </a:prstGeom>
        </p:spPr>
      </p:pic>
      <p:sp>
        <p:nvSpPr>
          <p:cNvPr id="15" name="テキスト ボックス 14"/>
          <p:cNvSpPr txBox="1"/>
          <p:nvPr/>
        </p:nvSpPr>
        <p:spPr>
          <a:xfrm>
            <a:off x="997898" y="3135574"/>
            <a:ext cx="1371428" cy="369332"/>
          </a:xfrm>
          <a:prstGeom prst="rect">
            <a:avLst/>
          </a:prstGeom>
          <a:noFill/>
        </p:spPr>
        <p:txBody>
          <a:bodyPr wrap="square" rtlCol="0">
            <a:spAutoFit/>
          </a:bodyPr>
          <a:lstStyle/>
          <a:p>
            <a:pPr algn="ctr"/>
            <a:r>
              <a:rPr kumimoji="1" lang="en-US" altLang="ja-JP" dirty="0" smtClean="0">
                <a:latin typeface="メイリオ" panose="020B0604030504040204" pitchFamily="50" charset="-128"/>
                <a:ea typeface="メイリオ" panose="020B0604030504040204" pitchFamily="50" charset="-128"/>
              </a:rPr>
              <a:t>A</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119" y="2128592"/>
            <a:ext cx="953842" cy="953842"/>
          </a:xfrm>
          <a:prstGeom prst="rect">
            <a:avLst/>
          </a:prstGeom>
        </p:spPr>
      </p:pic>
      <p:sp>
        <p:nvSpPr>
          <p:cNvPr id="17" name="テキスト ボックス 16"/>
          <p:cNvSpPr txBox="1"/>
          <p:nvPr/>
        </p:nvSpPr>
        <p:spPr>
          <a:xfrm>
            <a:off x="2369326"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B</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4605" y="2128592"/>
            <a:ext cx="953842" cy="953842"/>
          </a:xfrm>
          <a:prstGeom prst="rect">
            <a:avLst/>
          </a:prstGeom>
        </p:spPr>
      </p:pic>
      <p:sp>
        <p:nvSpPr>
          <p:cNvPr id="19" name="テキスト ボックス 18"/>
          <p:cNvSpPr txBox="1"/>
          <p:nvPr/>
        </p:nvSpPr>
        <p:spPr>
          <a:xfrm>
            <a:off x="3735812"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C</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20" name="図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131" y="2128592"/>
            <a:ext cx="953842" cy="953842"/>
          </a:xfrm>
          <a:prstGeom prst="rect">
            <a:avLst/>
          </a:prstGeom>
        </p:spPr>
      </p:pic>
      <p:sp>
        <p:nvSpPr>
          <p:cNvPr id="21" name="テキスト ボックス 20"/>
          <p:cNvSpPr txBox="1"/>
          <p:nvPr/>
        </p:nvSpPr>
        <p:spPr>
          <a:xfrm>
            <a:off x="5056338"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D</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2309" y="2128592"/>
            <a:ext cx="953842" cy="953842"/>
          </a:xfrm>
          <a:prstGeom prst="rect">
            <a:avLst/>
          </a:prstGeom>
        </p:spPr>
      </p:pic>
      <p:sp>
        <p:nvSpPr>
          <p:cNvPr id="23" name="テキスト ボックス 22"/>
          <p:cNvSpPr txBox="1"/>
          <p:nvPr/>
        </p:nvSpPr>
        <p:spPr>
          <a:xfrm>
            <a:off x="6413516"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E</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24" name="図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0469" y="2128592"/>
            <a:ext cx="953842" cy="953842"/>
          </a:xfrm>
          <a:prstGeom prst="rect">
            <a:avLst/>
          </a:prstGeom>
        </p:spPr>
      </p:pic>
      <p:sp>
        <p:nvSpPr>
          <p:cNvPr id="25" name="テキスト ボックス 24"/>
          <p:cNvSpPr txBox="1"/>
          <p:nvPr/>
        </p:nvSpPr>
        <p:spPr>
          <a:xfrm>
            <a:off x="7761676"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F</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3641" y="2128592"/>
            <a:ext cx="953842" cy="953842"/>
          </a:xfrm>
          <a:prstGeom prst="rect">
            <a:avLst/>
          </a:prstGeom>
        </p:spPr>
      </p:pic>
      <p:sp>
        <p:nvSpPr>
          <p:cNvPr id="27" name="テキスト ボックス 26"/>
          <p:cNvSpPr txBox="1"/>
          <p:nvPr/>
        </p:nvSpPr>
        <p:spPr>
          <a:xfrm>
            <a:off x="9084848"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G</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pic>
        <p:nvPicPr>
          <p:cNvPr id="28" name="図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2552" y="2128592"/>
            <a:ext cx="953842" cy="953842"/>
          </a:xfrm>
          <a:prstGeom prst="rect">
            <a:avLst/>
          </a:prstGeom>
        </p:spPr>
      </p:pic>
      <p:sp>
        <p:nvSpPr>
          <p:cNvPr id="29" name="テキスト ボックス 28"/>
          <p:cNvSpPr txBox="1"/>
          <p:nvPr/>
        </p:nvSpPr>
        <p:spPr>
          <a:xfrm>
            <a:off x="10493759" y="3135574"/>
            <a:ext cx="1371428" cy="369332"/>
          </a:xfrm>
          <a:prstGeom prst="rect">
            <a:avLst/>
          </a:prstGeom>
          <a:noFill/>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H</a:t>
            </a:r>
            <a:r>
              <a:rPr kumimoji="1" lang="ja-JP" altLang="en-US" dirty="0" smtClean="0">
                <a:latin typeface="メイリオ" panose="020B0604030504040204" pitchFamily="50" charset="-128"/>
                <a:ea typeface="メイリオ" panose="020B0604030504040204" pitchFamily="50" charset="-128"/>
              </a:rPr>
              <a:t>さん</a:t>
            </a:r>
            <a:endParaRPr kumimoji="1" lang="ja-JP" altLang="en-US" dirty="0">
              <a:latin typeface="メイリオ" panose="020B0604030504040204" pitchFamily="50" charset="-128"/>
              <a:ea typeface="メイリオ" panose="020B0604030504040204" pitchFamily="50" charset="-128"/>
            </a:endParaRPr>
          </a:p>
        </p:txBody>
      </p:sp>
      <p:sp>
        <p:nvSpPr>
          <p:cNvPr id="30" name="テキスト ボックス 29"/>
          <p:cNvSpPr txBox="1"/>
          <p:nvPr/>
        </p:nvSpPr>
        <p:spPr>
          <a:xfrm>
            <a:off x="422381" y="2334402"/>
            <a:ext cx="492443" cy="1042988"/>
          </a:xfrm>
          <a:prstGeom prst="rect">
            <a:avLst/>
          </a:prstGeom>
          <a:noFill/>
        </p:spPr>
        <p:txBody>
          <a:bodyPr vert="eaVert" wrap="square" rtlCol="0">
            <a:spAutoFit/>
          </a:bodyPr>
          <a:lstStyle/>
          <a:p>
            <a:r>
              <a:rPr lang="ja-JP" altLang="en-US" sz="2000" dirty="0">
                <a:latin typeface="メイリオ" panose="020B0604030504040204" pitchFamily="50" charset="-128"/>
                <a:ea typeface="メイリオ" panose="020B0604030504040204" pitchFamily="50" charset="-128"/>
              </a:rPr>
              <a:t>実験者</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80672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51817" y="2029146"/>
            <a:ext cx="10026721" cy="1984250"/>
          </a:xfrm>
        </p:spPr>
        <p:txBody>
          <a:bodyPr>
            <a:normAutofit/>
          </a:bodyPr>
          <a:lstStyle/>
          <a:p>
            <a:r>
              <a:rPr lang="ja-JP" altLang="en-US" sz="5400" dirty="0" smtClean="0"/>
              <a:t>事前資料のご確認</a:t>
            </a:r>
            <a:r>
              <a:rPr lang="en-US" altLang="ja-JP" sz="5400" dirty="0" smtClean="0">
                <a:latin typeface="メイリオ" panose="020B0604030504040204" pitchFamily="50" charset="-128"/>
                <a:ea typeface="メイリオ" panose="020B0604030504040204" pitchFamily="50" charset="-128"/>
              </a:rPr>
              <a:t/>
            </a:r>
            <a:br>
              <a:rPr lang="en-US" altLang="ja-JP" sz="5400" dirty="0" smtClean="0">
                <a:latin typeface="メイリオ" panose="020B0604030504040204" pitchFamily="50" charset="-128"/>
                <a:ea typeface="メイリオ" panose="020B0604030504040204" pitchFamily="50" charset="-128"/>
              </a:rPr>
            </a:br>
            <a:r>
              <a:rPr lang="ja-JP" altLang="en-US" sz="5400" dirty="0" smtClean="0">
                <a:latin typeface="メイリオ" panose="020B0604030504040204" pitchFamily="50" charset="-128"/>
                <a:ea typeface="メイリオ" panose="020B0604030504040204" pitchFamily="50" charset="-128"/>
              </a:rPr>
              <a:t>ありがとう</a:t>
            </a:r>
            <a:r>
              <a:rPr lang="ja-JP" altLang="en-US" sz="5400" dirty="0" smtClean="0">
                <a:latin typeface="メイリオ" panose="020B0604030504040204" pitchFamily="50" charset="-128"/>
                <a:ea typeface="メイリオ" panose="020B0604030504040204" pitchFamily="50" charset="-128"/>
              </a:rPr>
              <a:t>ございました</a:t>
            </a:r>
            <a:endParaRPr kumimoji="1" lang="ja-JP" altLang="en-US" sz="5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58571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55109"/>
            <a:ext cx="10515600" cy="1325563"/>
          </a:xfrm>
        </p:spPr>
        <p:txBody>
          <a:bodyPr>
            <a:normAutofit/>
          </a:bodyPr>
          <a:lstStyle/>
          <a:p>
            <a:r>
              <a:rPr kumimoji="1" lang="ja-JP" altLang="en-US" sz="4800" dirty="0" smtClean="0">
                <a:latin typeface="メイリオ" panose="020B0604030504040204" pitchFamily="50" charset="-128"/>
                <a:ea typeface="メイリオ" panose="020B0604030504040204" pitchFamily="50" charset="-128"/>
              </a:rPr>
              <a:t>ソフトウェアテストとは？</a:t>
            </a:r>
            <a:endParaRPr kumimoji="1" lang="ja-JP" altLang="en-US" sz="48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3</a:t>
            </a:fld>
            <a:endParaRPr lang="ja-JP" altLang="en-US" dirty="0"/>
          </a:p>
        </p:txBody>
      </p:sp>
      <p:sp>
        <p:nvSpPr>
          <p:cNvPr id="5" name="角丸四角形 4"/>
          <p:cNvSpPr/>
          <p:nvPr/>
        </p:nvSpPr>
        <p:spPr>
          <a:xfrm>
            <a:off x="838200" y="1480672"/>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要件定義</a:t>
            </a:r>
            <a:endParaRPr kumimoji="1" lang="ja-JP" altLang="en-US" sz="2400" dirty="0">
              <a:latin typeface="メイリオ" panose="020B0604030504040204" pitchFamily="50" charset="-128"/>
              <a:ea typeface="メイリオ" panose="020B0604030504040204" pitchFamily="50" charset="-128"/>
            </a:endParaRPr>
          </a:p>
        </p:txBody>
      </p:sp>
      <p:sp>
        <p:nvSpPr>
          <p:cNvPr id="11" name="角丸四角形 10"/>
          <p:cNvSpPr/>
          <p:nvPr/>
        </p:nvSpPr>
        <p:spPr>
          <a:xfrm>
            <a:off x="1735477" y="2200060"/>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基本</a:t>
            </a:r>
            <a:r>
              <a:rPr kumimoji="1" lang="ja-JP" altLang="en-US" sz="2400" dirty="0" smtClean="0">
                <a:latin typeface="メイリオ" panose="020B0604030504040204" pitchFamily="50" charset="-128"/>
                <a:ea typeface="メイリオ" panose="020B0604030504040204" pitchFamily="50" charset="-128"/>
              </a:rPr>
              <a:t>設計</a:t>
            </a:r>
            <a:endParaRPr kumimoji="1" lang="ja-JP" altLang="en-US" sz="2400" dirty="0">
              <a:latin typeface="メイリオ" panose="020B0604030504040204" pitchFamily="50" charset="-128"/>
              <a:ea typeface="メイリオ" panose="020B0604030504040204" pitchFamily="50" charset="-128"/>
            </a:endParaRPr>
          </a:p>
        </p:txBody>
      </p:sp>
      <p:sp>
        <p:nvSpPr>
          <p:cNvPr id="12" name="角丸四角形 11"/>
          <p:cNvSpPr/>
          <p:nvPr/>
        </p:nvSpPr>
        <p:spPr>
          <a:xfrm>
            <a:off x="2744056" y="2919448"/>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a:t>
            </a:r>
            <a:r>
              <a:rPr lang="ja-JP" altLang="en-US" sz="2400" dirty="0">
                <a:latin typeface="メイリオ" panose="020B0604030504040204" pitchFamily="50" charset="-128"/>
                <a:ea typeface="メイリオ" panose="020B0604030504040204" pitchFamily="50" charset="-128"/>
              </a:rPr>
              <a:t>設計</a:t>
            </a:r>
            <a:endParaRPr kumimoji="1" lang="ja-JP" altLang="en-US" sz="2400" dirty="0">
              <a:latin typeface="メイリオ" panose="020B0604030504040204" pitchFamily="50" charset="-128"/>
              <a:ea typeface="メイリオ" panose="020B0604030504040204" pitchFamily="50" charset="-128"/>
            </a:endParaRPr>
          </a:p>
        </p:txBody>
      </p:sp>
      <p:sp>
        <p:nvSpPr>
          <p:cNvPr id="13" name="角丸四角形 12"/>
          <p:cNvSpPr/>
          <p:nvPr/>
        </p:nvSpPr>
        <p:spPr>
          <a:xfrm>
            <a:off x="3641333" y="3638836"/>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実装・開発</a:t>
            </a:r>
            <a:endParaRPr kumimoji="1" lang="ja-JP" altLang="en-US" sz="2400" dirty="0">
              <a:latin typeface="メイリオ" panose="020B0604030504040204" pitchFamily="50" charset="-128"/>
              <a:ea typeface="メイリオ" panose="020B0604030504040204" pitchFamily="50" charset="-128"/>
            </a:endParaRPr>
          </a:p>
        </p:txBody>
      </p:sp>
      <p:sp>
        <p:nvSpPr>
          <p:cNvPr id="15" name="角丸四角形 14"/>
          <p:cNvSpPr/>
          <p:nvPr/>
        </p:nvSpPr>
        <p:spPr>
          <a:xfrm>
            <a:off x="5547189" y="5077612"/>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結合テスト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角丸四角形 15"/>
          <p:cNvSpPr/>
          <p:nvPr/>
        </p:nvSpPr>
        <p:spPr>
          <a:xfrm>
            <a:off x="4649912" y="4358224"/>
            <a:ext cx="1905856"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単体テスト</a:t>
            </a:r>
            <a:endParaRPr kumimoji="1" lang="ja-JP" altLang="en-US" sz="2400" dirty="0">
              <a:latin typeface="メイリオ" panose="020B0604030504040204" pitchFamily="50" charset="-128"/>
              <a:ea typeface="メイリオ" panose="020B0604030504040204" pitchFamily="50" charset="-128"/>
            </a:endParaRPr>
          </a:p>
        </p:txBody>
      </p:sp>
      <p:sp>
        <p:nvSpPr>
          <p:cNvPr id="17" name="曲折矢印 16"/>
          <p:cNvSpPr/>
          <p:nvPr/>
        </p:nvSpPr>
        <p:spPr>
          <a:xfrm rot="5400000">
            <a:off x="2764770" y="1707656"/>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8" name="曲折矢印 17"/>
          <p:cNvSpPr/>
          <p:nvPr/>
        </p:nvSpPr>
        <p:spPr>
          <a:xfrm rot="5400000">
            <a:off x="6576484" y="4585208"/>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曲折矢印 18"/>
          <p:cNvSpPr/>
          <p:nvPr/>
        </p:nvSpPr>
        <p:spPr>
          <a:xfrm rot="5400000">
            <a:off x="5567903" y="3865820"/>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20" name="曲折矢印 19"/>
          <p:cNvSpPr/>
          <p:nvPr/>
        </p:nvSpPr>
        <p:spPr>
          <a:xfrm rot="5400000">
            <a:off x="3662047" y="2427043"/>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21" name="曲折矢印 20"/>
          <p:cNvSpPr/>
          <p:nvPr/>
        </p:nvSpPr>
        <p:spPr>
          <a:xfrm rot="5400000">
            <a:off x="4670626" y="3146432"/>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22" name="角丸四角形 21"/>
          <p:cNvSpPr/>
          <p:nvPr/>
        </p:nvSpPr>
        <p:spPr>
          <a:xfrm>
            <a:off x="6555767" y="5797000"/>
            <a:ext cx="2480657" cy="606175"/>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システム</a:t>
            </a:r>
            <a:r>
              <a:rPr kumimoji="1" lang="ja-JP" altLang="en-US" sz="2400" dirty="0" smtClean="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23" name="曲折矢印 22"/>
          <p:cNvSpPr/>
          <p:nvPr/>
        </p:nvSpPr>
        <p:spPr>
          <a:xfrm rot="5400000">
            <a:off x="7473759" y="5304596"/>
            <a:ext cx="471690" cy="513119"/>
          </a:xfrm>
          <a:prstGeom prst="bentArrow">
            <a:avLst>
              <a:gd name="adj1" fmla="val 25000"/>
              <a:gd name="adj2" fmla="val 39158"/>
              <a:gd name="adj3" fmla="val 25000"/>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24" name="正方形/長方形 23"/>
          <p:cNvSpPr/>
          <p:nvPr/>
        </p:nvSpPr>
        <p:spPr>
          <a:xfrm>
            <a:off x="4492170" y="4296670"/>
            <a:ext cx="4717571" cy="221478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吹き出し 25"/>
          <p:cNvSpPr/>
          <p:nvPr/>
        </p:nvSpPr>
        <p:spPr>
          <a:xfrm>
            <a:off x="5602840" y="1860480"/>
            <a:ext cx="6430087" cy="1541561"/>
          </a:xfrm>
          <a:prstGeom prst="wedgeRectCallout">
            <a:avLst>
              <a:gd name="adj1" fmla="val -26944"/>
              <a:gd name="adj2" fmla="val 125770"/>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2800" dirty="0" smtClean="0">
                <a:latin typeface="メイリオ" panose="020B0604030504040204" pitchFamily="50" charset="-128"/>
                <a:ea typeface="メイリオ" panose="020B0604030504040204" pitchFamily="50" charset="-128"/>
              </a:rPr>
              <a:t>ソフトウェアのテスト工程</a:t>
            </a:r>
            <a:endParaRPr kumimoji="1" lang="en-US" altLang="ja-JP" sz="2800" dirty="0" smtClean="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ソフトウェアの品質を確かめる工程</a:t>
            </a:r>
            <a:endParaRPr kumimoji="1" lang="en-US" altLang="ja-JP" sz="2800" dirty="0" smtClean="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開発全体の</a:t>
            </a:r>
            <a:r>
              <a:rPr lang="en-US" altLang="ja-JP" sz="2800" dirty="0" smtClean="0">
                <a:latin typeface="メイリオ" panose="020B0604030504040204" pitchFamily="50" charset="-128"/>
                <a:ea typeface="メイリオ" panose="020B0604030504040204" pitchFamily="50" charset="-128"/>
              </a:rPr>
              <a:t>46%</a:t>
            </a:r>
            <a:r>
              <a:rPr lang="ja-JP" altLang="en-US" sz="2800" dirty="0" smtClean="0">
                <a:latin typeface="メイリオ" panose="020B0604030504040204" pitchFamily="50" charset="-128"/>
                <a:ea typeface="メイリオ" panose="020B0604030504040204" pitchFamily="50" charset="-128"/>
              </a:rPr>
              <a:t>の費用を占める</a:t>
            </a:r>
            <a:endParaRPr kumimoji="1"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83495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dirty="0" smtClean="0">
                <a:latin typeface="メイリオ" panose="020B0604030504040204" pitchFamily="50" charset="-128"/>
                <a:ea typeface="メイリオ" panose="020B0604030504040204" pitchFamily="50" charset="-128"/>
              </a:rPr>
              <a:t>テストコードとは？</a:t>
            </a:r>
            <a:endParaRPr kumimoji="1" lang="ja-JP" altLang="en-US" sz="48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641748"/>
            <a:ext cx="10457330" cy="1798138"/>
          </a:xfrm>
        </p:spPr>
        <p:txBody>
          <a:bodyPr>
            <a:normAutofit/>
          </a:bodyPr>
          <a:lstStyle/>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作成したプログラムを実行して、結果を確認すること</a:t>
            </a:r>
            <a:endParaRPr lang="en-US" altLang="ja-JP" sz="3200" dirty="0">
              <a:latin typeface="メイリオ" panose="020B0604030504040204" pitchFamily="50" charset="-128"/>
              <a:ea typeface="メイリオ" panose="020B0604030504040204" pitchFamily="50" charset="-128"/>
            </a:endParaRPr>
          </a:p>
          <a:p>
            <a:pPr>
              <a:buFont typeface="Wingdings" panose="05000000000000000000" pitchFamily="2" charset="2"/>
              <a:buChar char="l"/>
            </a:pPr>
            <a:endParaRPr kumimoji="1" lang="en-US" altLang="ja-JP" sz="1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単体</a:t>
            </a:r>
            <a:r>
              <a:rPr lang="ja-JP" altLang="en-US" sz="2800" dirty="0">
                <a:latin typeface="メイリオ" panose="020B0604030504040204" pitchFamily="50" charset="-128"/>
                <a:ea typeface="メイリオ" panose="020B0604030504040204" pitchFamily="50" charset="-128"/>
              </a:rPr>
              <a:t>テスト</a:t>
            </a:r>
            <a:r>
              <a:rPr lang="ja-JP" altLang="en-US" sz="2800" dirty="0" smtClean="0">
                <a:latin typeface="メイリオ" panose="020B0604030504040204" pitchFamily="50" charset="-128"/>
                <a:ea typeface="メイリオ" panose="020B0604030504040204" pitchFamily="50" charset="-128"/>
              </a:rPr>
              <a:t>では、テスト対象を呼び出すテストコードを</a:t>
            </a:r>
            <a:r>
              <a:rPr lang="en-US" altLang="ja-JP" sz="2800" dirty="0">
                <a:latin typeface="メイリオ" panose="020B0604030504040204" pitchFamily="50" charset="-128"/>
                <a:ea typeface="メイリオ" panose="020B0604030504040204" pitchFamily="50" charset="-128"/>
              </a:rPr>
              <a:t/>
            </a:r>
            <a:br>
              <a:rPr lang="en-US" altLang="ja-JP" sz="2800" dirty="0">
                <a:latin typeface="メイリオ" panose="020B0604030504040204" pitchFamily="50" charset="-128"/>
                <a:ea typeface="メイリオ" panose="020B0604030504040204" pitchFamily="50" charset="-128"/>
              </a:rPr>
            </a:br>
            <a:r>
              <a:rPr lang="en-US" altLang="ja-JP" sz="2800" dirty="0" smtClean="0">
                <a:latin typeface="メイリオ" panose="020B0604030504040204" pitchFamily="50" charset="-128"/>
                <a:ea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rPr>
              <a:t>書いて実行</a:t>
            </a:r>
            <a:endParaRPr lang="en-US" altLang="ja-JP" sz="2800"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4</a:t>
            </a:fld>
            <a:endParaRPr lang="ja-JP" altLang="en-US" dirty="0"/>
          </a:p>
        </p:txBody>
      </p:sp>
      <p:sp>
        <p:nvSpPr>
          <p:cNvPr id="5" name="正方形/長方形 4"/>
          <p:cNvSpPr/>
          <p:nvPr/>
        </p:nvSpPr>
        <p:spPr>
          <a:xfrm>
            <a:off x="267606" y="3365444"/>
            <a:ext cx="4899480" cy="230832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400" b="1" dirty="0" smtClean="0">
                <a:solidFill>
                  <a:schemeClr val="tx1"/>
                </a:solidFill>
                <a:latin typeface="Consolas" panose="020B0609020204030204" pitchFamily="49" charset="0"/>
                <a:ea typeface="ＭＳ ゴシック" panose="020B0609070205080204" pitchFamily="49" charset="-128"/>
              </a:rPr>
              <a:t>class Calculator{</a:t>
            </a:r>
            <a:endParaRPr lang="en-US" altLang="ja-JP" sz="2400" b="1" dirty="0">
              <a:solidFill>
                <a:schemeClr val="tx1"/>
              </a:solidFill>
              <a:latin typeface="Consolas" panose="020B0609020204030204" pitchFamily="49" charset="0"/>
              <a:ea typeface="ＭＳ ゴシック" panose="020B0609070205080204" pitchFamily="49" charset="-128"/>
            </a:endParaRPr>
          </a:p>
          <a:p>
            <a:pPr algn="just">
              <a:spcAft>
                <a:spcPts val="0"/>
              </a:spcAft>
            </a:pPr>
            <a:r>
              <a:rPr lang="en-US" altLang="ja-JP" sz="2400" b="1" dirty="0" smtClean="0">
                <a:solidFill>
                  <a:schemeClr val="tx1"/>
                </a:solidFill>
                <a:latin typeface="Consolas" panose="020B0609020204030204" pitchFamily="49" charset="0"/>
                <a:ea typeface="ＭＳ ゴシック" panose="020B0609070205080204" pitchFamily="49" charset="-128"/>
              </a:rPr>
              <a:t>   </a:t>
            </a:r>
            <a:r>
              <a:rPr lang="en-US" altLang="ja-JP" sz="2400" b="1" dirty="0" err="1" smtClean="0">
                <a:solidFill>
                  <a:schemeClr val="tx1"/>
                </a:solidFill>
                <a:latin typeface="Consolas" panose="020B0609020204030204" pitchFamily="49" charset="0"/>
                <a:ea typeface="ＭＳ ゴシック" panose="020B0609070205080204" pitchFamily="49" charset="-128"/>
              </a:rPr>
              <a:t>int</a:t>
            </a:r>
            <a:r>
              <a:rPr lang="en-US" altLang="ja-JP" sz="2400" b="1" dirty="0" smtClean="0">
                <a:solidFill>
                  <a:schemeClr val="tx1"/>
                </a:solidFill>
                <a:latin typeface="Consolas" panose="020B0609020204030204" pitchFamily="49" charset="0"/>
                <a:ea typeface="ＭＳ ゴシック" panose="020B0609070205080204" pitchFamily="49" charset="-128"/>
              </a:rPr>
              <a:t> </a:t>
            </a:r>
            <a:r>
              <a:rPr lang="en-US" altLang="ja-JP" sz="2400" b="1" dirty="0" smtClean="0">
                <a:solidFill>
                  <a:srgbClr val="FF0000"/>
                </a:solidFill>
                <a:latin typeface="Consolas" panose="020B0609020204030204" pitchFamily="49" charset="0"/>
                <a:ea typeface="ＭＳ ゴシック" panose="020B0609070205080204" pitchFamily="49" charset="-128"/>
              </a:rPr>
              <a:t>multiply</a:t>
            </a:r>
            <a:r>
              <a:rPr lang="en-US" altLang="ja-JP" sz="2400" b="1" dirty="0" smtClean="0">
                <a:solidFill>
                  <a:schemeClr val="tx1"/>
                </a:solidFill>
                <a:latin typeface="Consolas" panose="020B0609020204030204" pitchFamily="49" charset="0"/>
                <a:ea typeface="ＭＳ ゴシック" panose="020B0609070205080204" pitchFamily="49" charset="-128"/>
              </a:rPr>
              <a:t>(</a:t>
            </a:r>
            <a:r>
              <a:rPr lang="en-US" altLang="ja-JP" sz="2400" b="1" dirty="0" err="1" smtClean="0">
                <a:solidFill>
                  <a:schemeClr val="tx1"/>
                </a:solidFill>
                <a:latin typeface="Consolas" panose="020B0609020204030204" pitchFamily="49" charset="0"/>
                <a:ea typeface="ＭＳ ゴシック" panose="020B0609070205080204" pitchFamily="49" charset="-128"/>
              </a:rPr>
              <a:t>int</a:t>
            </a:r>
            <a:r>
              <a:rPr lang="en-US" altLang="ja-JP" sz="2400" b="1" dirty="0" smtClean="0">
                <a:solidFill>
                  <a:schemeClr val="tx1"/>
                </a:solidFill>
                <a:latin typeface="Consolas" panose="020B0609020204030204" pitchFamily="49" charset="0"/>
                <a:ea typeface="ＭＳ ゴシック" panose="020B0609070205080204" pitchFamily="49" charset="-128"/>
              </a:rPr>
              <a:t> </a:t>
            </a:r>
            <a:r>
              <a:rPr lang="en-US" altLang="ja-JP" sz="2400" b="1" dirty="0" err="1" smtClean="0">
                <a:solidFill>
                  <a:schemeClr val="tx1"/>
                </a:solidFill>
                <a:latin typeface="Consolas" panose="020B0609020204030204" pitchFamily="49" charset="0"/>
                <a:ea typeface="ＭＳ ゴシック" panose="020B0609070205080204" pitchFamily="49" charset="-128"/>
              </a:rPr>
              <a:t>x,int</a:t>
            </a:r>
            <a:r>
              <a:rPr lang="en-US" altLang="ja-JP" sz="2400" b="1" dirty="0" smtClean="0">
                <a:solidFill>
                  <a:schemeClr val="tx1"/>
                </a:solidFill>
                <a:latin typeface="Consolas" panose="020B0609020204030204" pitchFamily="49" charset="0"/>
                <a:ea typeface="ＭＳ ゴシック" panose="020B0609070205080204" pitchFamily="49" charset="-128"/>
              </a:rPr>
              <a:t> y)</a:t>
            </a:r>
          </a:p>
          <a:p>
            <a:pPr algn="just">
              <a:spcAft>
                <a:spcPts val="0"/>
              </a:spcAft>
            </a:pPr>
            <a:r>
              <a:rPr lang="en-US" altLang="ja-JP" sz="2400" b="1" dirty="0" smtClean="0">
                <a:solidFill>
                  <a:schemeClr val="tx1"/>
                </a:solidFill>
                <a:latin typeface="Consolas" panose="020B0609020204030204" pitchFamily="49" charset="0"/>
                <a:ea typeface="ＭＳ ゴシック" panose="020B0609070205080204" pitchFamily="49" charset="-128"/>
              </a:rPr>
              <a:t>   {</a:t>
            </a:r>
          </a:p>
          <a:p>
            <a:r>
              <a:rPr lang="en-US" altLang="ja-JP" sz="2400" b="1" dirty="0" smtClean="0">
                <a:solidFill>
                  <a:schemeClr val="tx1"/>
                </a:solidFill>
                <a:latin typeface="Consolas" panose="020B0609020204030204" pitchFamily="49" charset="0"/>
                <a:ea typeface="ＭＳ ゴシック" panose="020B0609070205080204" pitchFamily="49" charset="-128"/>
              </a:rPr>
              <a:t>       return x * y;</a:t>
            </a:r>
          </a:p>
          <a:p>
            <a:r>
              <a:rPr lang="en-US" altLang="ja-JP" sz="2400" b="1" dirty="0" smtClean="0">
                <a:solidFill>
                  <a:schemeClr val="tx1"/>
                </a:solidFill>
                <a:latin typeface="Consolas" panose="020B0609020204030204" pitchFamily="49" charset="0"/>
                <a:ea typeface="ＭＳ ゴシック" panose="020B0609070205080204" pitchFamily="49" charset="-128"/>
              </a:rPr>
              <a:t>   }</a:t>
            </a:r>
          </a:p>
          <a:p>
            <a:r>
              <a:rPr lang="en-US" altLang="ja-JP" sz="2400" b="1" dirty="0" smtClean="0">
                <a:solidFill>
                  <a:schemeClr val="tx1"/>
                </a:solidFill>
                <a:latin typeface="Consolas" panose="020B0609020204030204" pitchFamily="49" charset="0"/>
                <a:ea typeface="ＭＳ ゴシック" panose="020B0609070205080204" pitchFamily="49" charset="-128"/>
              </a:rPr>
              <a:t>}</a:t>
            </a:r>
          </a:p>
        </p:txBody>
      </p:sp>
      <p:sp>
        <p:nvSpPr>
          <p:cNvPr id="7" name="正方形/長方形 6"/>
          <p:cNvSpPr/>
          <p:nvPr/>
        </p:nvSpPr>
        <p:spPr>
          <a:xfrm>
            <a:off x="5363508" y="3365444"/>
            <a:ext cx="6637564" cy="2308324"/>
          </a:xfrm>
          <a:prstGeom prst="rect">
            <a:avLst/>
          </a:prstGeom>
          <a:solidFill>
            <a:schemeClr val="accent4">
              <a:lumMod val="20000"/>
              <a:lumOff val="80000"/>
            </a:schemeClr>
          </a:solidFill>
          <a:ln>
            <a:solidFill>
              <a:schemeClr val="accent4"/>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400" b="1" dirty="0" smtClean="0">
                <a:solidFill>
                  <a:schemeClr val="tx1"/>
                </a:solidFill>
                <a:latin typeface="Consolas" panose="020B0609020204030204" pitchFamily="49" charset="0"/>
                <a:ea typeface="ＭＳ ゴシック" panose="020B0609070205080204" pitchFamily="49" charset="-128"/>
              </a:rPr>
              <a:t>@Test</a:t>
            </a:r>
          </a:p>
          <a:p>
            <a:r>
              <a:rPr lang="en-US" altLang="ja-JP" sz="2400" b="1" dirty="0" smtClean="0">
                <a:solidFill>
                  <a:schemeClr val="tx1"/>
                </a:solidFill>
                <a:latin typeface="Consolas" panose="020B0609020204030204" pitchFamily="49" charset="0"/>
                <a:ea typeface="ＭＳ ゴシック" panose="020B0609070205080204" pitchFamily="49" charset="-128"/>
              </a:rPr>
              <a:t>void test(){</a:t>
            </a:r>
          </a:p>
          <a:p>
            <a:r>
              <a:rPr lang="en-US" altLang="ja-JP" sz="2400" b="1" dirty="0" smtClean="0">
                <a:solidFill>
                  <a:schemeClr val="tx1"/>
                </a:solidFill>
                <a:latin typeface="Consolas" panose="020B0609020204030204" pitchFamily="49" charset="0"/>
                <a:ea typeface="ＭＳ ゴシック" panose="020B0609070205080204" pitchFamily="49" charset="-128"/>
              </a:rPr>
              <a:t>   Calculator </a:t>
            </a:r>
            <a:r>
              <a:rPr lang="en-US" altLang="ja-JP" sz="2400" b="1" dirty="0" err="1" smtClean="0">
                <a:solidFill>
                  <a:schemeClr val="tx1"/>
                </a:solidFill>
                <a:latin typeface="Consolas" panose="020B0609020204030204" pitchFamily="49" charset="0"/>
                <a:ea typeface="ＭＳ ゴシック" panose="020B0609070205080204" pitchFamily="49" charset="-128"/>
              </a:rPr>
              <a:t>calc</a:t>
            </a:r>
            <a:r>
              <a:rPr lang="en-US" altLang="ja-JP" sz="2400" b="1" dirty="0" smtClean="0">
                <a:solidFill>
                  <a:schemeClr val="tx1"/>
                </a:solidFill>
                <a:latin typeface="Consolas" panose="020B0609020204030204" pitchFamily="49" charset="0"/>
                <a:ea typeface="ＭＳ ゴシック" panose="020B0609070205080204" pitchFamily="49" charset="-128"/>
              </a:rPr>
              <a:t> = new </a:t>
            </a:r>
            <a:r>
              <a:rPr lang="en-US" altLang="ja-JP" sz="2400" b="1" dirty="0">
                <a:solidFill>
                  <a:schemeClr val="tx1"/>
                </a:solidFill>
                <a:latin typeface="Consolas" panose="020B0609020204030204" pitchFamily="49" charset="0"/>
                <a:ea typeface="ＭＳ ゴシック" panose="020B0609070205080204" pitchFamily="49" charset="-128"/>
              </a:rPr>
              <a:t>Calculator();</a:t>
            </a:r>
          </a:p>
          <a:p>
            <a:r>
              <a:rPr lang="en-US" altLang="ja-JP" sz="2400" b="1" dirty="0" smtClean="0">
                <a:solidFill>
                  <a:schemeClr val="tx1"/>
                </a:solidFill>
                <a:latin typeface="Consolas" panose="020B0609020204030204" pitchFamily="49" charset="0"/>
                <a:ea typeface="ＭＳ ゴシック" panose="020B0609070205080204" pitchFamily="49" charset="-128"/>
              </a:rPr>
              <a:t>   </a:t>
            </a:r>
            <a:r>
              <a:rPr lang="en-US" altLang="ja-JP" sz="2400" b="1" dirty="0" err="1" smtClean="0">
                <a:solidFill>
                  <a:schemeClr val="tx1"/>
                </a:solidFill>
                <a:latin typeface="Consolas" panose="020B0609020204030204" pitchFamily="49" charset="0"/>
                <a:ea typeface="ＭＳ ゴシック" panose="020B0609070205080204" pitchFamily="49" charset="-128"/>
              </a:rPr>
              <a:t>int</a:t>
            </a:r>
            <a:r>
              <a:rPr lang="en-US" altLang="ja-JP" sz="2400" b="1" dirty="0" smtClean="0">
                <a:solidFill>
                  <a:schemeClr val="tx1"/>
                </a:solidFill>
                <a:latin typeface="Consolas" panose="020B0609020204030204" pitchFamily="49" charset="0"/>
                <a:ea typeface="ＭＳ ゴシック" panose="020B0609070205080204" pitchFamily="49" charset="-128"/>
              </a:rPr>
              <a:t> result = </a:t>
            </a:r>
            <a:r>
              <a:rPr lang="en-US" altLang="ja-JP" sz="2400" b="1" dirty="0" err="1" smtClean="0">
                <a:solidFill>
                  <a:schemeClr val="tx1"/>
                </a:solidFill>
                <a:latin typeface="Consolas" panose="020B0609020204030204" pitchFamily="49" charset="0"/>
                <a:ea typeface="ＭＳ ゴシック" panose="020B0609070205080204" pitchFamily="49" charset="-128"/>
              </a:rPr>
              <a:t>calc.</a:t>
            </a:r>
            <a:r>
              <a:rPr lang="en-US" altLang="ja-JP" sz="2400" b="1" dirty="0" err="1" smtClean="0">
                <a:solidFill>
                  <a:srgbClr val="FF0000"/>
                </a:solidFill>
                <a:latin typeface="Consolas" panose="020B0609020204030204" pitchFamily="49" charset="0"/>
                <a:ea typeface="ＭＳ ゴシック" panose="020B0609070205080204" pitchFamily="49" charset="-128"/>
              </a:rPr>
              <a:t>multiply</a:t>
            </a:r>
            <a:r>
              <a:rPr lang="en-US" altLang="ja-JP" sz="2400" b="1" dirty="0" smtClean="0">
                <a:solidFill>
                  <a:schemeClr val="tx1"/>
                </a:solidFill>
                <a:latin typeface="Consolas" panose="020B0609020204030204" pitchFamily="49" charset="0"/>
                <a:ea typeface="ＭＳ ゴシック" panose="020B0609070205080204" pitchFamily="49" charset="-128"/>
              </a:rPr>
              <a:t>(10,20);</a:t>
            </a:r>
          </a:p>
          <a:p>
            <a:r>
              <a:rPr lang="en-US" altLang="ja-JP" sz="2400" b="1" dirty="0" smtClean="0">
                <a:solidFill>
                  <a:schemeClr val="tx1"/>
                </a:solidFill>
                <a:latin typeface="Consolas" panose="020B0609020204030204" pitchFamily="49" charset="0"/>
                <a:ea typeface="ＭＳ ゴシック" panose="020B0609070205080204" pitchFamily="49" charset="-128"/>
              </a:rPr>
              <a:t>   </a:t>
            </a:r>
            <a:r>
              <a:rPr lang="en-US" altLang="ja-JP" sz="2400" b="1" dirty="0" err="1" smtClean="0">
                <a:solidFill>
                  <a:schemeClr val="tx1"/>
                </a:solidFill>
                <a:latin typeface="Consolas" panose="020B0609020204030204" pitchFamily="49" charset="0"/>
                <a:ea typeface="ＭＳ ゴシック" panose="020B0609070205080204" pitchFamily="49" charset="-128"/>
              </a:rPr>
              <a:t>assertEquals</a:t>
            </a:r>
            <a:r>
              <a:rPr lang="en-US" altLang="ja-JP" sz="2400" b="1" dirty="0" smtClean="0">
                <a:solidFill>
                  <a:schemeClr val="tx1"/>
                </a:solidFill>
                <a:latin typeface="Consolas" panose="020B0609020204030204" pitchFamily="49" charset="0"/>
                <a:ea typeface="ＭＳ ゴシック" panose="020B0609070205080204" pitchFamily="49" charset="-128"/>
              </a:rPr>
              <a:t>(200,result);</a:t>
            </a:r>
            <a:endParaRPr lang="en-US" altLang="ja-JP" sz="2400" b="1" dirty="0">
              <a:solidFill>
                <a:schemeClr val="tx1"/>
              </a:solidFill>
              <a:latin typeface="Consolas" panose="020B0609020204030204" pitchFamily="49" charset="0"/>
              <a:ea typeface="ＭＳ ゴシック" panose="020B0609070205080204" pitchFamily="49" charset="-128"/>
            </a:endParaRPr>
          </a:p>
          <a:p>
            <a:r>
              <a:rPr lang="en-US" altLang="ja-JP" sz="2400" b="1" dirty="0" smtClean="0">
                <a:solidFill>
                  <a:schemeClr val="tx1"/>
                </a:solidFill>
                <a:latin typeface="Consolas" panose="020B0609020204030204" pitchFamily="49" charset="0"/>
                <a:ea typeface="ＭＳ ゴシック" panose="020B0609070205080204" pitchFamily="49" charset="-128"/>
              </a:rPr>
              <a:t>}</a:t>
            </a:r>
            <a:endParaRPr lang="en-US" altLang="ja-JP" sz="2400" b="1" dirty="0">
              <a:solidFill>
                <a:schemeClr val="tx1"/>
              </a:solidFill>
              <a:latin typeface="Consolas" panose="020B0609020204030204" pitchFamily="49" charset="0"/>
              <a:ea typeface="ＭＳ ゴシック" panose="020B0609070205080204" pitchFamily="49" charset="-128"/>
            </a:endParaRPr>
          </a:p>
        </p:txBody>
      </p:sp>
      <p:sp>
        <p:nvSpPr>
          <p:cNvPr id="8" name="正方形/長方形 7"/>
          <p:cNvSpPr/>
          <p:nvPr/>
        </p:nvSpPr>
        <p:spPr>
          <a:xfrm>
            <a:off x="1393907" y="5762941"/>
            <a:ext cx="264687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テスト対象コード</a:t>
            </a:r>
            <a:endParaRPr lang="ja-JP" altLang="en-US" sz="2400" dirty="0">
              <a:latin typeface="メイリオ" panose="020B0604030504040204" pitchFamily="50" charset="-128"/>
              <a:ea typeface="メイリオ" panose="020B0604030504040204" pitchFamily="50" charset="-128"/>
            </a:endParaRPr>
          </a:p>
        </p:txBody>
      </p:sp>
      <p:sp>
        <p:nvSpPr>
          <p:cNvPr id="9" name="正方形/長方形 8"/>
          <p:cNvSpPr/>
          <p:nvPr/>
        </p:nvSpPr>
        <p:spPr>
          <a:xfrm>
            <a:off x="7666627" y="5762940"/>
            <a:ext cx="2031325"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テストコード</a:t>
            </a:r>
            <a:endParaRPr lang="ja-JP" altLang="en-US" sz="2400" dirty="0">
              <a:latin typeface="メイリオ" panose="020B0604030504040204" pitchFamily="50" charset="-128"/>
              <a:ea typeface="メイリオ" panose="020B0604030504040204" pitchFamily="50" charset="-128"/>
            </a:endParaRPr>
          </a:p>
        </p:txBody>
      </p:sp>
      <p:cxnSp>
        <p:nvCxnSpPr>
          <p:cNvPr id="12" name="曲線コネクタ 11"/>
          <p:cNvCxnSpPr/>
          <p:nvPr/>
        </p:nvCxnSpPr>
        <p:spPr>
          <a:xfrm>
            <a:off x="5080000" y="4047778"/>
            <a:ext cx="841829" cy="68942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832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3373"/>
            <a:ext cx="10515600" cy="1325563"/>
          </a:xfrm>
        </p:spPr>
        <p:txBody>
          <a:bodyPr>
            <a:normAutofit/>
          </a:bodyPr>
          <a:lstStyle/>
          <a:p>
            <a:r>
              <a:rPr lang="ja-JP" altLang="en-US" sz="4800" dirty="0" smtClean="0">
                <a:latin typeface="メイリオ" panose="020B0604030504040204" pitchFamily="50" charset="-128"/>
                <a:ea typeface="メイリオ" panose="020B0604030504040204" pitchFamily="50" charset="-128"/>
              </a:rPr>
              <a:t>単体テストの作成手順</a:t>
            </a:r>
            <a:endParaRPr kumimoji="1" lang="ja-JP" altLang="en-US" sz="48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86139"/>
            <a:ext cx="10515600" cy="4974318"/>
          </a:xfrm>
        </p:spPr>
        <p:txBody>
          <a:bodyPr>
            <a:normAutofit/>
          </a:bodyPr>
          <a:lstStyle/>
          <a:p>
            <a:pPr marL="514350" indent="-514350">
              <a:buClr>
                <a:schemeClr val="tx2"/>
              </a:buClr>
              <a:buFont typeface="+mj-lt"/>
              <a:buAutoNum type="arabicPeriod"/>
            </a:pPr>
            <a:r>
              <a:rPr kumimoji="1" lang="ja-JP" altLang="en-US" sz="3600" dirty="0" smtClean="0">
                <a:latin typeface="メイリオ" panose="020B0604030504040204" pitchFamily="50" charset="-128"/>
                <a:ea typeface="メイリオ" panose="020B0604030504040204" pitchFamily="50" charset="-128"/>
              </a:rPr>
              <a:t>テスト項目</a:t>
            </a:r>
            <a:r>
              <a:rPr kumimoji="1" lang="en-US" altLang="ja-JP" sz="3600" dirty="0" smtClean="0">
                <a:latin typeface="メイリオ" panose="020B0604030504040204" pitchFamily="50" charset="-128"/>
                <a:ea typeface="メイリオ" panose="020B0604030504040204" pitchFamily="50" charset="-128"/>
              </a:rPr>
              <a:t>(</a:t>
            </a:r>
            <a:r>
              <a:rPr kumimoji="1" lang="ja-JP" altLang="en-US" sz="3600" dirty="0" smtClean="0">
                <a:latin typeface="メイリオ" panose="020B0604030504040204" pitchFamily="50" charset="-128"/>
                <a:ea typeface="メイリオ" panose="020B0604030504040204" pitchFamily="50" charset="-128"/>
              </a:rPr>
              <a:t>何を調べるか</a:t>
            </a:r>
            <a:r>
              <a:rPr kumimoji="1" lang="en-US" altLang="ja-JP" sz="3600" dirty="0" smtClean="0">
                <a:latin typeface="メイリオ" panose="020B0604030504040204" pitchFamily="50" charset="-128"/>
                <a:ea typeface="メイリオ" panose="020B0604030504040204" pitchFamily="50" charset="-128"/>
              </a:rPr>
              <a:t>)</a:t>
            </a:r>
            <a:r>
              <a:rPr kumimoji="1" lang="ja-JP" altLang="en-US" sz="3600" dirty="0" smtClean="0">
                <a:latin typeface="メイリオ" panose="020B0604030504040204" pitchFamily="50" charset="-128"/>
                <a:ea typeface="メイリオ" panose="020B0604030504040204" pitchFamily="50" charset="-128"/>
              </a:rPr>
              <a:t>を</a:t>
            </a:r>
            <a:r>
              <a:rPr lang="ja-JP" altLang="en-US" sz="3600" dirty="0" smtClean="0">
                <a:latin typeface="メイリオ" panose="020B0604030504040204" pitchFamily="50" charset="-128"/>
                <a:ea typeface="メイリオ" panose="020B0604030504040204" pitchFamily="50" charset="-128"/>
              </a:rPr>
              <a:t>決める</a:t>
            </a:r>
            <a:endParaRPr lang="en-US" altLang="ja-JP" sz="3600" dirty="0" smtClean="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lang="en-US" altLang="ja-JP" dirty="0" smtClean="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lang="en-US" altLang="ja-JP" dirty="0" smtClean="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lang="en-US" altLang="ja-JP" sz="3200" dirty="0" smtClean="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r>
              <a:rPr lang="ja-JP" altLang="en-US" sz="3600" dirty="0" smtClean="0">
                <a:latin typeface="メイリオ" panose="020B0604030504040204" pitchFamily="50" charset="-128"/>
                <a:ea typeface="メイリオ" panose="020B0604030504040204" pitchFamily="50" charset="-128"/>
              </a:rPr>
              <a:t>テストコードを作成</a:t>
            </a:r>
            <a:endParaRPr lang="en-US" altLang="ja-JP" sz="3600" dirty="0" smtClean="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r>
              <a:rPr lang="ja-JP" altLang="en-US" sz="3600" dirty="0" smtClean="0">
                <a:latin typeface="メイリオ" panose="020B0604030504040204" pitchFamily="50" charset="-128"/>
                <a:ea typeface="メイリオ" panose="020B0604030504040204" pitchFamily="50" charset="-128"/>
              </a:rPr>
              <a:t>テスト実施 </a:t>
            </a:r>
            <a:r>
              <a:rPr lang="en-US" altLang="ja-JP" sz="3600" dirty="0" smtClean="0">
                <a:latin typeface="メイリオ" panose="020B0604030504040204" pitchFamily="50" charset="-128"/>
                <a:ea typeface="メイリオ" panose="020B0604030504040204" pitchFamily="50" charset="-128"/>
              </a:rPr>
              <a:t>(</a:t>
            </a:r>
            <a:r>
              <a:rPr lang="ja-JP" altLang="en-US" sz="3600" dirty="0" smtClean="0">
                <a:latin typeface="メイリオ" panose="020B0604030504040204" pitchFamily="50" charset="-128"/>
                <a:ea typeface="メイリオ" panose="020B0604030504040204" pitchFamily="50" charset="-128"/>
              </a:rPr>
              <a:t>テストコード実行と結果の確認</a:t>
            </a:r>
            <a:r>
              <a:rPr lang="en-US" altLang="ja-JP" sz="3600" dirty="0" smtClean="0">
                <a:latin typeface="メイリオ" panose="020B0604030504040204" pitchFamily="50" charset="-128"/>
                <a:ea typeface="メイリオ" panose="020B0604030504040204" pitchFamily="50" charset="-128"/>
              </a:rPr>
              <a:t>)</a:t>
            </a:r>
            <a:endParaRPr lang="en-US" altLang="ja-JP" sz="3600" dirty="0">
              <a:latin typeface="メイリオ" panose="020B0604030504040204" pitchFamily="50" charset="-128"/>
              <a:ea typeface="メイリオ" panose="020B0604030504040204" pitchFamily="50" charset="-128"/>
            </a:endParaRPr>
          </a:p>
          <a:p>
            <a:pPr marL="514350" indent="-514350">
              <a:buClr>
                <a:schemeClr val="tx2"/>
              </a:buClr>
              <a:buFont typeface="+mj-lt"/>
              <a:buAutoNum type="arabicPeriod"/>
            </a:pPr>
            <a:endParaRPr kumimoji="1" lang="en-US" altLang="ja-JP"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5</a:t>
            </a:fld>
            <a:endParaRPr lang="ja-JP" altLang="en-US" dirty="0"/>
          </a:p>
        </p:txBody>
      </p:sp>
      <p:sp>
        <p:nvSpPr>
          <p:cNvPr id="5" name="フローチャート: 書類 4"/>
          <p:cNvSpPr/>
          <p:nvPr/>
        </p:nvSpPr>
        <p:spPr>
          <a:xfrm>
            <a:off x="1747157" y="2949345"/>
            <a:ext cx="2365829" cy="1066800"/>
          </a:xfrm>
          <a:prstGeom prst="flowChartDocumen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メイリオ" panose="020B0604030504040204" pitchFamily="50" charset="-128"/>
                <a:ea typeface="メイリオ" panose="020B0604030504040204" pitchFamily="50" charset="-128"/>
              </a:rPr>
              <a:t>テスト項目表</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graphicFrame>
        <p:nvGraphicFramePr>
          <p:cNvPr id="7" name="表 6"/>
          <p:cNvGraphicFramePr>
            <a:graphicFrameLocks noGrp="1"/>
          </p:cNvGraphicFramePr>
          <p:nvPr>
            <p:extLst/>
          </p:nvPr>
        </p:nvGraphicFramePr>
        <p:xfrm>
          <a:off x="5082184" y="2492383"/>
          <a:ext cx="6567715" cy="1821412"/>
        </p:xfrm>
        <a:graphic>
          <a:graphicData uri="http://schemas.openxmlformats.org/drawingml/2006/table">
            <a:tbl>
              <a:tblPr firstRow="1" bandRow="1">
                <a:tableStyleId>{B301B821-A1FF-4177-AEE7-76D212191A09}</a:tableStyleId>
              </a:tblPr>
              <a:tblGrid>
                <a:gridCol w="941423">
                  <a:extLst>
                    <a:ext uri="{9D8B030D-6E8A-4147-A177-3AD203B41FA5}">
                      <a16:colId xmlns:a16="http://schemas.microsoft.com/office/drawing/2014/main" val="965713910"/>
                    </a:ext>
                  </a:extLst>
                </a:gridCol>
                <a:gridCol w="1860606">
                  <a:extLst>
                    <a:ext uri="{9D8B030D-6E8A-4147-A177-3AD203B41FA5}">
                      <a16:colId xmlns:a16="http://schemas.microsoft.com/office/drawing/2014/main" val="806779595"/>
                    </a:ext>
                  </a:extLst>
                </a:gridCol>
                <a:gridCol w="1816129">
                  <a:extLst>
                    <a:ext uri="{9D8B030D-6E8A-4147-A177-3AD203B41FA5}">
                      <a16:colId xmlns:a16="http://schemas.microsoft.com/office/drawing/2014/main" val="2375026708"/>
                    </a:ext>
                  </a:extLst>
                </a:gridCol>
                <a:gridCol w="1949557">
                  <a:extLst>
                    <a:ext uri="{9D8B030D-6E8A-4147-A177-3AD203B41FA5}">
                      <a16:colId xmlns:a16="http://schemas.microsoft.com/office/drawing/2014/main" val="4014804392"/>
                    </a:ext>
                  </a:extLst>
                </a:gridCol>
              </a:tblGrid>
              <a:tr h="455353">
                <a:tc>
                  <a:txBody>
                    <a:bodyPr/>
                    <a:lstStyle/>
                    <a:p>
                      <a:pPr algn="ctr"/>
                      <a:r>
                        <a:rPr kumimoji="1" lang="ja-JP" altLang="en-US" sz="2000" b="0" dirty="0" smtClean="0">
                          <a:latin typeface="メイリオ" panose="020B0604030504040204" pitchFamily="50" charset="-128"/>
                          <a:ea typeface="メイリオ" panose="020B0604030504040204" pitchFamily="50" charset="-128"/>
                        </a:rPr>
                        <a:t>順番</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b="0" dirty="0" smtClean="0">
                          <a:latin typeface="メイリオ" panose="020B0604030504040204" pitchFamily="50" charset="-128"/>
                          <a:ea typeface="メイリオ" panose="020B0604030504040204" pitchFamily="50" charset="-128"/>
                        </a:rPr>
                        <a:t>対象メソッド</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b="0" dirty="0" smtClean="0">
                          <a:latin typeface="メイリオ" panose="020B0604030504040204" pitchFamily="50" charset="-128"/>
                          <a:ea typeface="メイリオ" panose="020B0604030504040204" pitchFamily="50" charset="-128"/>
                        </a:rPr>
                        <a:t>入力値</a:t>
                      </a:r>
                      <a:r>
                        <a:rPr kumimoji="1" lang="en-US" altLang="ja-JP" sz="2000" b="0" dirty="0" smtClean="0">
                          <a:latin typeface="メイリオ" panose="020B0604030504040204" pitchFamily="50" charset="-128"/>
                          <a:ea typeface="メイリオ" panose="020B0604030504040204" pitchFamily="50" charset="-128"/>
                        </a:rPr>
                        <a:t>(</a:t>
                      </a:r>
                      <a:r>
                        <a:rPr kumimoji="1" lang="ja-JP" altLang="en-US" sz="2000" b="0" dirty="0" smtClean="0">
                          <a:latin typeface="メイリオ" panose="020B0604030504040204" pitchFamily="50" charset="-128"/>
                          <a:ea typeface="メイリオ" panose="020B0604030504040204" pitchFamily="50" charset="-128"/>
                        </a:rPr>
                        <a:t>引数</a:t>
                      </a:r>
                      <a:r>
                        <a:rPr kumimoji="1" lang="en-US" altLang="ja-JP" sz="2000" b="0" dirty="0" smtClean="0">
                          <a:latin typeface="メイリオ" panose="020B0604030504040204" pitchFamily="50" charset="-128"/>
                          <a:ea typeface="メイリオ" panose="020B0604030504040204" pitchFamily="50" charset="-128"/>
                        </a:rPr>
                        <a:t>)</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b="0" dirty="0" smtClean="0">
                          <a:latin typeface="メイリオ" panose="020B0604030504040204" pitchFamily="50" charset="-128"/>
                          <a:ea typeface="メイリオ" panose="020B0604030504040204" pitchFamily="50" charset="-128"/>
                        </a:rPr>
                        <a:t>期待する結果</a:t>
                      </a:r>
                      <a:endParaRPr kumimoji="1" lang="ja-JP" altLang="en-US" sz="20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44816084"/>
                  </a:ext>
                </a:extLst>
              </a:tr>
              <a:tr h="455353">
                <a:tc>
                  <a:txBody>
                    <a:bodyPr/>
                    <a:lstStyle/>
                    <a:p>
                      <a:pPr algn="ctr"/>
                      <a:r>
                        <a:rPr kumimoji="1" lang="en-US" altLang="ja-JP" sz="2000" b="0" dirty="0" smtClean="0">
                          <a:latin typeface="メイリオ" panose="020B0604030504040204" pitchFamily="50" charset="-128"/>
                          <a:ea typeface="メイリオ" panose="020B0604030504040204" pitchFamily="50" charset="-128"/>
                        </a:rPr>
                        <a:t>1</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multiply </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10, 20</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200</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extLst>
                  <a:ext uri="{0D108BD9-81ED-4DB2-BD59-A6C34878D82A}">
                    <a16:rowId xmlns:a16="http://schemas.microsoft.com/office/drawing/2014/main" val="3430307691"/>
                  </a:ext>
                </a:extLst>
              </a:tr>
              <a:tr h="455353">
                <a:tc>
                  <a:txBody>
                    <a:bodyPr/>
                    <a:lstStyle/>
                    <a:p>
                      <a:pPr algn="ctr"/>
                      <a:r>
                        <a:rPr kumimoji="1" lang="en-US" altLang="ja-JP" sz="2000" b="0" dirty="0" smtClean="0">
                          <a:latin typeface="メイリオ" panose="020B0604030504040204" pitchFamily="50" charset="-128"/>
                          <a:ea typeface="メイリオ" panose="020B0604030504040204" pitchFamily="50" charset="-128"/>
                        </a:rPr>
                        <a:t>2</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multiply</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0, 20</a:t>
                      </a:r>
                      <a:endParaRPr kumimoji="1" lang="ja-JP" altLang="en-US" sz="2000" b="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0</a:t>
                      </a:r>
                      <a:endParaRPr kumimoji="1" lang="ja-JP" altLang="en-US" sz="20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90913646"/>
                  </a:ext>
                </a:extLst>
              </a:tr>
              <a:tr h="455353">
                <a:tc>
                  <a:txBody>
                    <a:bodyPr/>
                    <a:lstStyle/>
                    <a:p>
                      <a:pPr algn="ctr"/>
                      <a:r>
                        <a:rPr kumimoji="1" lang="en-US" altLang="ja-JP" sz="2000" b="0" dirty="0" smtClean="0">
                          <a:latin typeface="メイリオ" panose="020B0604030504040204" pitchFamily="50" charset="-128"/>
                          <a:ea typeface="メイリオ" panose="020B0604030504040204" pitchFamily="50" charset="-128"/>
                        </a:rPr>
                        <a:t>3</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tc>
                  <a:txBody>
                    <a:bodyPr/>
                    <a:lstStyle/>
                    <a:p>
                      <a:pPr algn="ctr"/>
                      <a:r>
                        <a:rPr kumimoji="1" lang="en-US" altLang="ja-JP" sz="2000" b="0" dirty="0" smtClean="0">
                          <a:latin typeface="メイリオ" panose="020B0604030504040204" pitchFamily="50" charset="-128"/>
                          <a:ea typeface="メイリオ" panose="020B0604030504040204" pitchFamily="50" charset="-128"/>
                        </a:rPr>
                        <a:t>…</a:t>
                      </a:r>
                      <a:endParaRPr kumimoji="1" lang="ja-JP" altLang="en-US" sz="2000" b="0" dirty="0">
                        <a:latin typeface="メイリオ" panose="020B0604030504040204" pitchFamily="50" charset="-128"/>
                        <a:ea typeface="メイリオ" panose="020B0604030504040204" pitchFamily="50" charset="-128"/>
                      </a:endParaRPr>
                    </a:p>
                  </a:txBody>
                  <a:tcPr>
                    <a:solidFill>
                      <a:schemeClr val="accent4">
                        <a:lumMod val="20000"/>
                        <a:lumOff val="80000"/>
                      </a:schemeClr>
                    </a:solidFill>
                  </a:tcPr>
                </a:tc>
                <a:extLst>
                  <a:ext uri="{0D108BD9-81ED-4DB2-BD59-A6C34878D82A}">
                    <a16:rowId xmlns:a16="http://schemas.microsoft.com/office/drawing/2014/main" val="207307787"/>
                  </a:ext>
                </a:extLst>
              </a:tr>
            </a:tbl>
          </a:graphicData>
        </a:graphic>
      </p:graphicFrame>
      <p:sp>
        <p:nvSpPr>
          <p:cNvPr id="8" name="下矢印 7"/>
          <p:cNvSpPr/>
          <p:nvPr/>
        </p:nvSpPr>
        <p:spPr>
          <a:xfrm>
            <a:off x="2687755" y="4175009"/>
            <a:ext cx="484632" cy="338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2687755" y="2417784"/>
            <a:ext cx="484632" cy="338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左中かっこ 10"/>
          <p:cNvSpPr/>
          <p:nvPr/>
        </p:nvSpPr>
        <p:spPr>
          <a:xfrm>
            <a:off x="4447613" y="2492385"/>
            <a:ext cx="477665" cy="1821409"/>
          </a:xfrm>
          <a:prstGeom prst="lef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23710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dirty="0" smtClean="0">
                <a:latin typeface="メイリオ" panose="020B0604030504040204" pitchFamily="50" charset="-128"/>
                <a:ea typeface="メイリオ" panose="020B0604030504040204" pitchFamily="50" charset="-128"/>
              </a:rPr>
              <a:t>テスト</a:t>
            </a:r>
            <a:r>
              <a:rPr lang="ja-JP" altLang="en-US" dirty="0">
                <a:latin typeface="メイリオ" panose="020B0604030504040204" pitchFamily="50" charset="-128"/>
                <a:ea typeface="メイリオ" panose="020B0604030504040204" pitchFamily="50" charset="-128"/>
              </a:rPr>
              <a:t>コード</a:t>
            </a:r>
            <a:r>
              <a:rPr lang="ja-JP" altLang="en-US" dirty="0" smtClean="0">
                <a:latin typeface="メイリオ" panose="020B0604030504040204" pitchFamily="50" charset="-128"/>
                <a:ea typeface="メイリオ" panose="020B0604030504040204" pitchFamily="50" charset="-128"/>
              </a:rPr>
              <a:t>の書き方</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p:txBody>
          <a:bodyPr>
            <a:normAutofit/>
          </a:bodyPr>
          <a:lstStyle/>
          <a:p>
            <a:r>
              <a:rPr lang="ja-JP" altLang="en-US" sz="4000" dirty="0" smtClean="0">
                <a:latin typeface="メイリオ" panose="020B0604030504040204" pitchFamily="50" charset="-128"/>
                <a:ea typeface="メイリオ" panose="020B0604030504040204" pitchFamily="50" charset="-128"/>
              </a:rPr>
              <a:t>テストコード</a:t>
            </a:r>
            <a:r>
              <a:rPr lang="ja-JP" altLang="en-US" sz="4000" dirty="0">
                <a:latin typeface="メイリオ" panose="020B0604030504040204" pitchFamily="50" charset="-128"/>
                <a:ea typeface="メイリオ" panose="020B0604030504040204" pitchFamily="50" charset="-128"/>
              </a:rPr>
              <a:t>の記述と</a:t>
            </a:r>
            <a:r>
              <a:rPr lang="ja-JP" altLang="en-US" sz="4000" dirty="0" smtClean="0">
                <a:latin typeface="メイリオ" panose="020B0604030504040204" pitchFamily="50" charset="-128"/>
                <a:ea typeface="メイリオ" panose="020B0604030504040204" pitchFamily="50" charset="-128"/>
              </a:rPr>
              <a:t>実行</a:t>
            </a:r>
            <a:endParaRPr lang="ja-JP" altLang="en-US" sz="4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04732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0205"/>
            <a:ext cx="10515600" cy="1325563"/>
          </a:xfrm>
        </p:spPr>
        <p:txBody>
          <a:bodyPr>
            <a:normAutofit/>
          </a:bodyPr>
          <a:lstStyle/>
          <a:p>
            <a:r>
              <a:rPr kumimoji="1" lang="ja-JP" altLang="en-US" sz="4800" dirty="0" smtClean="0">
                <a:latin typeface="メイリオ" panose="020B0604030504040204" pitchFamily="50" charset="-128"/>
                <a:ea typeface="メイリオ" panose="020B0604030504040204" pitchFamily="50" charset="-128"/>
              </a:rPr>
              <a:t>テストケースクラスの例</a:t>
            </a:r>
            <a:endParaRPr kumimoji="1" lang="ja-JP" altLang="en-US" sz="48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7</a:t>
            </a:fld>
            <a:endParaRPr lang="ja-JP" altLang="en-US" dirty="0"/>
          </a:p>
        </p:txBody>
      </p:sp>
      <p:sp>
        <p:nvSpPr>
          <p:cNvPr id="6" name="正方形/長方形 5"/>
          <p:cNvSpPr/>
          <p:nvPr/>
        </p:nvSpPr>
        <p:spPr>
          <a:xfrm>
            <a:off x="1021442" y="1420810"/>
            <a:ext cx="10149115" cy="5139869"/>
          </a:xfrm>
          <a:prstGeom prst="rect">
            <a:avLst/>
          </a:prstGeom>
          <a:solidFill>
            <a:schemeClr val="bg1"/>
          </a:solidFill>
          <a:ln w="19050">
            <a:solidFill>
              <a:schemeClr val="accent1"/>
            </a:solidFill>
          </a:ln>
          <a:effectLst>
            <a:outerShdw blurRad="444500" dist="38100" dir="2700000" algn="tl" rotWithShape="0">
              <a:prstClr val="black">
                <a:alpha val="40000"/>
              </a:prstClr>
            </a:outerShdw>
          </a:effectLst>
        </p:spPr>
        <p:txBody>
          <a:bodyPr wrap="square">
            <a:spAutoFit/>
          </a:bodyPr>
          <a:lstStyle/>
          <a:p>
            <a:endParaRPr lang="en-US" altLang="ja-JP" sz="400" b="1" dirty="0" smtClean="0">
              <a:latin typeface="Consolas" panose="020B0609020204030204" pitchFamily="49" charset="0"/>
            </a:endParaRPr>
          </a:p>
          <a:p>
            <a:r>
              <a:rPr lang="en-US" altLang="ja-JP" sz="2000" b="1" dirty="0" smtClean="0">
                <a:latin typeface="Consolas" panose="020B0609020204030204" pitchFamily="49" charset="0"/>
              </a:rPr>
              <a:t>public class </a:t>
            </a:r>
            <a:r>
              <a:rPr lang="en-US" altLang="ja-JP" sz="2000" b="1" dirty="0" err="1" smtClean="0">
                <a:solidFill>
                  <a:srgbClr val="FF9999"/>
                </a:solidFill>
                <a:latin typeface="Consolas" panose="020B0609020204030204" pitchFamily="49" charset="0"/>
              </a:rPr>
              <a:t>CalculatorTest</a:t>
            </a:r>
            <a:r>
              <a:rPr lang="en-US" altLang="ja-JP" sz="2000" b="1" dirty="0" smtClean="0">
                <a:latin typeface="Consolas" panose="020B0609020204030204" pitchFamily="49" charset="0"/>
              </a:rPr>
              <a:t> {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クラス</a:t>
            </a:r>
            <a:r>
              <a:rPr lang="en-US" altLang="ja-JP" sz="2000" b="1" dirty="0" smtClean="0">
                <a:solidFill>
                  <a:schemeClr val="accent6">
                    <a:lumMod val="60000"/>
                    <a:lumOff val="40000"/>
                  </a:schemeClr>
                </a:solidFill>
                <a:latin typeface="Consolas" panose="020B0609020204030204" pitchFamily="49" charset="0"/>
              </a:rPr>
              <a:t>Calculator</a:t>
            </a:r>
            <a:r>
              <a:rPr lang="ja-JP" altLang="en-US" sz="2000" b="1" dirty="0" smtClean="0">
                <a:solidFill>
                  <a:schemeClr val="accent6">
                    <a:lumMod val="60000"/>
                    <a:lumOff val="40000"/>
                  </a:schemeClr>
                </a:solidFill>
                <a:latin typeface="Consolas" panose="020B0609020204030204" pitchFamily="49" charset="0"/>
              </a:rPr>
              <a:t>に対するテスト</a:t>
            </a:r>
            <a:r>
              <a:rPr lang="ja-JP" altLang="en-US" sz="2000" b="1" dirty="0" smtClean="0">
                <a:solidFill>
                  <a:srgbClr val="79F070"/>
                </a:solidFill>
                <a:latin typeface="Consolas" panose="020B0609020204030204" pitchFamily="49" charset="0"/>
              </a:rPr>
              <a:t> </a:t>
            </a:r>
          </a:p>
          <a:p>
            <a:r>
              <a:rPr lang="ja-JP" altLang="en-US" sz="2000" b="1" dirty="0" smtClean="0">
                <a:latin typeface="Consolas" panose="020B0609020204030204" pitchFamily="49" charset="0"/>
              </a:rPr>
              <a:t> </a:t>
            </a:r>
          </a:p>
          <a:p>
            <a:r>
              <a:rPr lang="ja-JP" altLang="en-US" sz="2000" b="1" dirty="0" smtClean="0">
                <a:solidFill>
                  <a:schemeClr val="accent6">
                    <a:lumMod val="60000"/>
                    <a:lumOff val="40000"/>
                  </a:schemeClr>
                </a:solidFill>
                <a:latin typeface="Consolas" panose="020B0609020204030204" pitchFamily="49" charset="0"/>
              </a:rPr>
              <a:t>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a:solidFill>
                  <a:schemeClr val="accent6">
                    <a:lumMod val="60000"/>
                    <a:lumOff val="40000"/>
                  </a:schemeClr>
                </a:solidFill>
                <a:latin typeface="Consolas" panose="020B0609020204030204" pitchFamily="49" charset="0"/>
              </a:rPr>
              <a:t>テストメソッド</a:t>
            </a:r>
            <a:r>
              <a:rPr lang="ja-JP" altLang="en-US" sz="2000" b="1" dirty="0" smtClean="0">
                <a:solidFill>
                  <a:schemeClr val="accent6">
                    <a:lumMod val="60000"/>
                    <a:lumOff val="40000"/>
                  </a:schemeClr>
                </a:solidFill>
                <a:latin typeface="Consolas" panose="020B0609020204030204" pitchFamily="49" charset="0"/>
              </a:rPr>
              <a:t>。何をテストして、何を期待するのかを理解できる名前をつける</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ja-JP" altLang="en-US" sz="2000" b="1" dirty="0" smtClean="0">
                <a:solidFill>
                  <a:srgbClr val="FF9999"/>
                </a:solidFill>
                <a:latin typeface="Consolas" panose="020B0609020204030204" pitchFamily="49" charset="0"/>
              </a:rPr>
              <a:t> </a:t>
            </a:r>
            <a:r>
              <a:rPr lang="en-US" altLang="ja-JP" sz="2000" b="1" dirty="0" smtClean="0">
                <a:solidFill>
                  <a:srgbClr val="FF9999"/>
                </a:solidFill>
                <a:latin typeface="Consolas" panose="020B0609020204030204" pitchFamily="49" charset="0"/>
              </a:rPr>
              <a:t>@Test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テストメソッドを表すアノテーション </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smtClean="0">
                <a:latin typeface="Consolas" panose="020B0609020204030204" pitchFamily="49" charset="0"/>
              </a:rPr>
              <a:t>public void </a:t>
            </a:r>
            <a:r>
              <a:rPr lang="en-US" altLang="ja-JP" sz="2000" b="1" dirty="0" smtClean="0">
                <a:solidFill>
                  <a:srgbClr val="FF9999"/>
                </a:solidFill>
                <a:latin typeface="Consolas" panose="020B0609020204030204" pitchFamily="49" charset="0"/>
              </a:rPr>
              <a:t>testMultiply01</a:t>
            </a:r>
            <a:r>
              <a:rPr lang="en-US" altLang="ja-JP" sz="2000" b="1" dirty="0" smtClean="0">
                <a:latin typeface="Consolas" panose="020B0609020204030204" pitchFamily="49" charset="0"/>
              </a:rPr>
              <a:t>() throws Exception { </a:t>
            </a:r>
          </a:p>
          <a:p>
            <a:r>
              <a:rPr lang="en-US" altLang="ja-JP" sz="2000" b="1" dirty="0" smtClean="0">
                <a:latin typeface="Consolas" panose="020B0609020204030204" pitchFamily="49" charset="0"/>
              </a:rPr>
              <a:t>        Calculator </a:t>
            </a:r>
            <a:r>
              <a:rPr lang="en-US" altLang="ja-JP" sz="2000" b="1" dirty="0" err="1" smtClean="0">
                <a:latin typeface="Consolas" panose="020B0609020204030204" pitchFamily="49" charset="0"/>
              </a:rPr>
              <a:t>calc</a:t>
            </a:r>
            <a:r>
              <a:rPr lang="en-US" altLang="ja-JP" sz="2000" b="1" dirty="0" smtClean="0">
                <a:latin typeface="Consolas" panose="020B0609020204030204" pitchFamily="49" charset="0"/>
              </a:rPr>
              <a:t> = new Calculator();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テスト対象の準備 </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err="1" smtClean="0">
                <a:latin typeface="Consolas" panose="020B0609020204030204" pitchFamily="49" charset="0"/>
              </a:rPr>
              <a:t>int</a:t>
            </a:r>
            <a:r>
              <a:rPr lang="en-US" altLang="ja-JP" sz="2000" b="1" dirty="0" smtClean="0">
                <a:latin typeface="Consolas" panose="020B0609020204030204" pitchFamily="49" charset="0"/>
              </a:rPr>
              <a:t> expected = 200;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期待する戻り値 </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err="1" smtClean="0">
                <a:latin typeface="Consolas" panose="020B0609020204030204" pitchFamily="49" charset="0"/>
              </a:rPr>
              <a:t>int</a:t>
            </a:r>
            <a:r>
              <a:rPr lang="en-US" altLang="ja-JP" sz="2000" b="1" dirty="0" smtClean="0">
                <a:latin typeface="Consolas" panose="020B0609020204030204" pitchFamily="49" charset="0"/>
              </a:rPr>
              <a:t> actual = </a:t>
            </a:r>
            <a:r>
              <a:rPr lang="en-US" altLang="ja-JP" sz="2000" b="1" dirty="0" err="1" smtClean="0">
                <a:latin typeface="Consolas" panose="020B0609020204030204" pitchFamily="49" charset="0"/>
              </a:rPr>
              <a:t>calc.multiply</a:t>
            </a:r>
            <a:r>
              <a:rPr lang="en-US" altLang="ja-JP" sz="2000" b="1" dirty="0" smtClean="0">
                <a:latin typeface="Consolas" panose="020B0609020204030204" pitchFamily="49" charset="0"/>
              </a:rPr>
              <a:t>(10, 20);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テスト対象実⾏ </a:t>
            </a:r>
            <a:endParaRPr lang="en-US" altLang="ja-JP" sz="2000" b="1" dirty="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err="1" smtClean="0">
                <a:latin typeface="Consolas" panose="020B0609020204030204" pitchFamily="49" charset="0"/>
              </a:rPr>
              <a:t>assertEquals</a:t>
            </a:r>
            <a:r>
              <a:rPr lang="en-US" altLang="ja-JP" sz="2000" b="1" dirty="0" smtClean="0">
                <a:latin typeface="Consolas" panose="020B0609020204030204" pitchFamily="49" charset="0"/>
              </a:rPr>
              <a:t>(expected, actual);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実⾏結果の検証</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smtClean="0">
                <a:latin typeface="Consolas" panose="020B0609020204030204" pitchFamily="49" charset="0"/>
              </a:rPr>
              <a:t>} </a:t>
            </a:r>
          </a:p>
          <a:p>
            <a:r>
              <a:rPr lang="en-US" altLang="ja-JP" sz="2000" b="1" dirty="0" smtClean="0">
                <a:latin typeface="Consolas" panose="020B0609020204030204" pitchFamily="49" charset="0"/>
              </a:rPr>
              <a:t> </a:t>
            </a:r>
          </a:p>
          <a:p>
            <a:r>
              <a:rPr lang="en-US" altLang="ja-JP" sz="2000" b="1" dirty="0" smtClean="0">
                <a:latin typeface="Consolas" panose="020B0609020204030204" pitchFamily="49" charset="0"/>
              </a:rPr>
              <a:t>    </a:t>
            </a:r>
            <a:r>
              <a:rPr lang="en-US" altLang="ja-JP" sz="2000" b="1" dirty="0" smtClean="0">
                <a:solidFill>
                  <a:srgbClr val="FF7C80"/>
                </a:solidFill>
                <a:latin typeface="Consolas" panose="020B0609020204030204" pitchFamily="49" charset="0"/>
              </a:rPr>
              <a:t>@Test </a:t>
            </a:r>
          </a:p>
          <a:p>
            <a:r>
              <a:rPr lang="en-US" altLang="ja-JP" sz="2000" b="1" dirty="0" smtClean="0">
                <a:latin typeface="Consolas" panose="020B0609020204030204" pitchFamily="49" charset="0"/>
              </a:rPr>
              <a:t>    public void </a:t>
            </a:r>
            <a:r>
              <a:rPr lang="en-US" altLang="ja-JP" sz="2000" b="1" dirty="0" smtClean="0">
                <a:solidFill>
                  <a:srgbClr val="FF9999"/>
                </a:solidFill>
                <a:latin typeface="Consolas" panose="020B0609020204030204" pitchFamily="49" charset="0"/>
              </a:rPr>
              <a:t>testMultiply02</a:t>
            </a:r>
            <a:r>
              <a:rPr lang="en-US" altLang="ja-JP" sz="2000" b="1" dirty="0" smtClean="0">
                <a:latin typeface="Consolas" panose="020B0609020204030204" pitchFamily="49" charset="0"/>
              </a:rPr>
              <a:t>() throws Exception { </a:t>
            </a:r>
          </a:p>
          <a:p>
            <a:r>
              <a:rPr lang="en-US" altLang="ja-JP" sz="2000" b="1" dirty="0" smtClean="0">
                <a:latin typeface="Consolas" panose="020B0609020204030204" pitchFamily="49" charset="0"/>
              </a:rPr>
              <a:t>        </a:t>
            </a:r>
            <a:r>
              <a:rPr lang="en-US" altLang="ja-JP" sz="2000" b="1" dirty="0" smtClean="0">
                <a:solidFill>
                  <a:schemeClr val="accent6">
                    <a:lumMod val="60000"/>
                    <a:lumOff val="40000"/>
                  </a:schemeClr>
                </a:solidFill>
                <a:latin typeface="Consolas" panose="020B0609020204030204" pitchFamily="49" charset="0"/>
              </a:rPr>
              <a:t>// </a:t>
            </a:r>
            <a:r>
              <a:rPr lang="ja-JP" altLang="en-US" sz="2000" b="1" dirty="0" smtClean="0">
                <a:solidFill>
                  <a:schemeClr val="accent6">
                    <a:lumMod val="60000"/>
                    <a:lumOff val="40000"/>
                  </a:schemeClr>
                </a:solidFill>
                <a:latin typeface="Consolas" panose="020B0609020204030204" pitchFamily="49" charset="0"/>
              </a:rPr>
              <a:t>以降，テスト項⽬毎にテストメソッドを作成 </a:t>
            </a:r>
            <a:endParaRPr lang="en-US" altLang="ja-JP" sz="2000" b="1" dirty="0" smtClean="0">
              <a:solidFill>
                <a:schemeClr val="accent6">
                  <a:lumMod val="60000"/>
                  <a:lumOff val="40000"/>
                </a:schemeClr>
              </a:solidFill>
              <a:latin typeface="Consolas" panose="020B0609020204030204" pitchFamily="49" charset="0"/>
            </a:endParaRPr>
          </a:p>
          <a:p>
            <a:r>
              <a:rPr lang="ja-JP" altLang="en-US" sz="2000" b="1" dirty="0" smtClean="0">
                <a:latin typeface="Consolas" panose="020B0609020204030204" pitchFamily="49" charset="0"/>
              </a:rPr>
              <a:t>    </a:t>
            </a:r>
            <a:r>
              <a:rPr lang="en-US" altLang="ja-JP" sz="2000" b="1" dirty="0" smtClean="0">
                <a:latin typeface="Consolas" panose="020B0609020204030204" pitchFamily="49" charset="0"/>
              </a:rPr>
              <a:t>} </a:t>
            </a:r>
          </a:p>
          <a:p>
            <a:r>
              <a:rPr lang="en-US" altLang="ja-JP" sz="2000" b="1" dirty="0" smtClean="0">
                <a:latin typeface="Consolas" panose="020B0609020204030204" pitchFamily="49" charset="0"/>
              </a:rPr>
              <a:t>}</a:t>
            </a:r>
          </a:p>
          <a:p>
            <a:endParaRPr lang="en-US" altLang="ja-JP" sz="400" b="1" dirty="0" smtClean="0">
              <a:latin typeface="Consolas" panose="020B0609020204030204" pitchFamily="49" charset="0"/>
            </a:endParaRPr>
          </a:p>
        </p:txBody>
      </p:sp>
    </p:spTree>
    <p:extLst>
      <p:ext uri="{BB962C8B-B14F-4D97-AF65-F5344CB8AC3E}">
        <p14:creationId xmlns:p14="http://schemas.microsoft.com/office/powerpoint/2010/main" val="2156673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3696"/>
            <a:ext cx="10515600" cy="1325563"/>
          </a:xfrm>
        </p:spPr>
        <p:txBody>
          <a:bodyPr>
            <a:normAutofit/>
          </a:bodyPr>
          <a:lstStyle/>
          <a:p>
            <a:r>
              <a:rPr kumimoji="1" lang="ja-JP" altLang="en-US" sz="4800" dirty="0" smtClean="0">
                <a:latin typeface="メイリオ" panose="020B0604030504040204" pitchFamily="50" charset="-128"/>
                <a:ea typeface="メイリオ" panose="020B0604030504040204" pitchFamily="50" charset="-128"/>
              </a:rPr>
              <a:t>テストケースクラスの書き方</a:t>
            </a:r>
            <a:endParaRPr kumimoji="1" lang="ja-JP" altLang="en-US" sz="480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397454"/>
            <a:ext cx="9847730" cy="4351338"/>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1</a:t>
            </a:r>
            <a:r>
              <a:rPr kumimoji="1" lang="ja-JP" altLang="en-US" sz="3200" dirty="0" smtClean="0">
                <a:latin typeface="メイリオ" panose="020B0604030504040204" pitchFamily="50" charset="-128"/>
                <a:ea typeface="メイリオ" panose="020B0604030504040204" pitchFamily="50" charset="-128"/>
              </a:rPr>
              <a:t>テスト項目を</a:t>
            </a:r>
            <a:r>
              <a:rPr kumimoji="1" lang="en-US" altLang="ja-JP" sz="3200" dirty="0" smtClean="0">
                <a:latin typeface="メイリオ" panose="020B0604030504040204" pitchFamily="50" charset="-128"/>
                <a:ea typeface="メイリオ" panose="020B0604030504040204" pitchFamily="50" charset="-128"/>
              </a:rPr>
              <a:t>1</a:t>
            </a:r>
            <a:r>
              <a:rPr kumimoji="1" lang="ja-JP" altLang="en-US" sz="3200" dirty="0" err="1" smtClean="0">
                <a:latin typeface="メイリオ" panose="020B0604030504040204" pitchFamily="50" charset="-128"/>
                <a:ea typeface="メイリオ" panose="020B0604030504040204" pitchFamily="50" charset="-128"/>
              </a:rPr>
              <a:t>つの</a:t>
            </a:r>
            <a:r>
              <a:rPr kumimoji="1" lang="ja-JP" altLang="en-US" sz="3200" dirty="0" smtClean="0">
                <a:latin typeface="メイリオ" panose="020B0604030504040204" pitchFamily="50" charset="-128"/>
                <a:ea typeface="メイリオ" panose="020B0604030504040204" pitchFamily="50" charset="-128"/>
              </a:rPr>
              <a:t>メソッドとして記述</a:t>
            </a:r>
            <a:endParaRPr kumimoji="1" lang="en-US" altLang="ja-JP" sz="320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endParaRPr lang="en-US" altLang="ja-JP" sz="32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endParaRPr kumimoji="1" lang="en-US" altLang="ja-JP" sz="3200" dirty="0" smtClean="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endParaRPr lang="en-US" altLang="ja-JP" sz="36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lang="ja-JP" altLang="en-US" sz="3200" dirty="0" smtClean="0">
                <a:latin typeface="メイリオ" panose="020B0604030504040204" pitchFamily="50" charset="-128"/>
                <a:ea typeface="メイリオ" panose="020B0604030504040204" pitchFamily="50" charset="-128"/>
              </a:rPr>
              <a:t> 期待する結果かどうか調べるためのメソッド群</a:t>
            </a:r>
            <a:r>
              <a:rPr lang="en-US" altLang="ja-JP" sz="3200" dirty="0" smtClean="0">
                <a:latin typeface="メイリオ" panose="020B0604030504040204" pitchFamily="50" charset="-128"/>
                <a:ea typeface="メイリオ" panose="020B0604030504040204" pitchFamily="50" charset="-128"/>
              </a:rPr>
              <a:t/>
            </a:r>
            <a:br>
              <a:rPr lang="en-US" altLang="ja-JP" sz="3200" dirty="0" smtClean="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 </a:t>
            </a:r>
            <a:r>
              <a:rPr lang="ja-JP" altLang="en-US" sz="3200" dirty="0" smtClean="0">
                <a:latin typeface="メイリオ" panose="020B0604030504040204" pitchFamily="50" charset="-128"/>
                <a:ea typeface="メイリオ" panose="020B0604030504040204" pitchFamily="50" charset="-128"/>
              </a:rPr>
              <a:t> </a:t>
            </a:r>
            <a:r>
              <a:rPr lang="en-US" altLang="ja-JP" sz="3200" dirty="0" smtClean="0">
                <a:latin typeface="メイリオ" panose="020B0604030504040204" pitchFamily="50" charset="-128"/>
                <a:ea typeface="メイリオ" panose="020B0604030504040204" pitchFamily="50" charset="-128"/>
              </a:rPr>
              <a:t>(</a:t>
            </a:r>
            <a:r>
              <a:rPr lang="en-US" altLang="ja-JP" sz="3200" dirty="0" err="1" smtClean="0">
                <a:latin typeface="メイリオ" panose="020B0604030504040204" pitchFamily="50" charset="-128"/>
                <a:ea typeface="メイリオ" panose="020B0604030504040204" pitchFamily="50" charset="-128"/>
              </a:rPr>
              <a:t>assertXX</a:t>
            </a:r>
            <a:r>
              <a:rPr lang="en-US" altLang="ja-JP" sz="3200" dirty="0" smtClean="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が</a:t>
            </a:r>
            <a:r>
              <a:rPr lang="ja-JP" altLang="en-US" sz="3200" dirty="0">
                <a:latin typeface="メイリオ" panose="020B0604030504040204" pitchFamily="50" charset="-128"/>
                <a:ea typeface="メイリオ" panose="020B0604030504040204" pitchFamily="50" charset="-128"/>
              </a:rPr>
              <a:t>用意</a:t>
            </a:r>
            <a:r>
              <a:rPr lang="ja-JP" altLang="en-US" sz="3200" dirty="0" smtClean="0">
                <a:latin typeface="メイリオ" panose="020B0604030504040204" pitchFamily="50" charset="-128"/>
                <a:ea typeface="メイリオ" panose="020B0604030504040204" pitchFamily="50" charset="-128"/>
              </a:rPr>
              <a:t>されてい</a:t>
            </a:r>
            <a:r>
              <a:rPr lang="ja-JP" altLang="en-US" sz="3200" dirty="0">
                <a:latin typeface="メイリオ" panose="020B0604030504040204" pitchFamily="50" charset="-128"/>
                <a:ea typeface="メイリオ" panose="020B0604030504040204" pitchFamily="50" charset="-128"/>
              </a:rPr>
              <a:t>る</a:t>
            </a:r>
            <a:endParaRPr kumimoji="1" lang="en-US" altLang="ja-JP" sz="3200" dirty="0" smtClean="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8</a:t>
            </a:fld>
            <a:endParaRPr lang="ja-JP" altLang="en-US" dirty="0"/>
          </a:p>
        </p:txBody>
      </p:sp>
      <p:sp>
        <p:nvSpPr>
          <p:cNvPr id="5" name="正方形/長方形 4"/>
          <p:cNvSpPr/>
          <p:nvPr/>
        </p:nvSpPr>
        <p:spPr>
          <a:xfrm>
            <a:off x="1521011" y="1979205"/>
            <a:ext cx="5372847" cy="1518024"/>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rPr>
              <a:t>テスト対象メソッドを呼び出す</a:t>
            </a:r>
            <a:endParaRPr kumimoji="1" lang="en-US" altLang="ja-JP" sz="2800" dirty="0" smtClean="0">
              <a:latin typeface="メイリオ" panose="020B0604030504040204" pitchFamily="50" charset="-128"/>
              <a:ea typeface="メイリオ" panose="020B0604030504040204" pitchFamily="50" charset="-128"/>
            </a:endParaRPr>
          </a:p>
          <a:p>
            <a:pPr algn="ctr"/>
            <a:endParaRPr kumimoji="1" lang="en-US" altLang="ja-JP" sz="2800" dirty="0" smtClean="0">
              <a:latin typeface="メイリオ" panose="020B0604030504040204" pitchFamily="50" charset="-128"/>
              <a:ea typeface="メイリオ" panose="020B0604030504040204" pitchFamily="50" charset="-128"/>
            </a:endParaRPr>
          </a:p>
          <a:p>
            <a:pPr algn="ctr"/>
            <a:r>
              <a:rPr lang="ja-JP" altLang="en-US" sz="2800" dirty="0">
                <a:latin typeface="メイリオ" panose="020B0604030504040204" pitchFamily="50" charset="-128"/>
                <a:ea typeface="メイリオ" panose="020B0604030504040204" pitchFamily="50" charset="-128"/>
              </a:rPr>
              <a:t>出力</a:t>
            </a:r>
            <a:r>
              <a:rPr lang="ja-JP" altLang="en-US" sz="2800" dirty="0" smtClean="0">
                <a:latin typeface="メイリオ" panose="020B0604030504040204" pitchFamily="50" charset="-128"/>
                <a:ea typeface="メイリオ" panose="020B0604030504040204" pitchFamily="50" charset="-128"/>
              </a:rPr>
              <a:t>が期待通りかどうか調べる</a:t>
            </a:r>
            <a:endParaRPr kumimoji="1" lang="ja-JP" altLang="en-US" sz="2800"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4207434" y="2488867"/>
            <a:ext cx="0" cy="384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524000" y="4831584"/>
            <a:ext cx="8498115" cy="1631216"/>
          </a:xfrm>
          <a:prstGeom prst="rect">
            <a:avLst/>
          </a:prstGeom>
          <a:solidFill>
            <a:schemeClr val="bg1"/>
          </a:solidFill>
          <a:ln w="19050">
            <a:solidFill>
              <a:schemeClr val="accent1"/>
            </a:solidFill>
          </a:ln>
          <a:effectLst>
            <a:outerShdw blurRad="190500" dist="38100" dir="2700000" algn="tl" rotWithShape="0">
              <a:prstClr val="black">
                <a:alpha val="40000"/>
              </a:prstClr>
            </a:outerShdw>
          </a:effectLst>
        </p:spPr>
        <p:txBody>
          <a:bodyPr wrap="square">
            <a:spAutoFit/>
          </a:bodyPr>
          <a:lstStyle/>
          <a:p>
            <a:r>
              <a:rPr lang="en-US" altLang="ja-JP" sz="2000" b="1" dirty="0" smtClean="0">
                <a:latin typeface="Consolas" panose="020B0609020204030204" pitchFamily="49" charset="0"/>
              </a:rPr>
              <a:t>@Test     </a:t>
            </a:r>
            <a:r>
              <a:rPr lang="en-US" altLang="ja-JP" sz="2000" b="1" dirty="0" smtClean="0">
                <a:solidFill>
                  <a:schemeClr val="accent6">
                    <a:lumMod val="60000"/>
                    <a:lumOff val="40000"/>
                  </a:schemeClr>
                </a:solidFill>
                <a:latin typeface="Consolas" panose="020B0609020204030204" pitchFamily="49" charset="0"/>
              </a:rPr>
              <a:t>// @Test</a:t>
            </a:r>
            <a:r>
              <a:rPr lang="ja-JP" altLang="en-US" sz="2000" b="1" dirty="0" smtClean="0">
                <a:solidFill>
                  <a:schemeClr val="accent6">
                    <a:lumMod val="60000"/>
                    <a:lumOff val="40000"/>
                  </a:schemeClr>
                </a:solidFill>
                <a:latin typeface="Consolas" panose="020B0609020204030204" pitchFamily="49" charset="0"/>
              </a:rPr>
              <a:t>はテストメソッドを表すアノテーション       </a:t>
            </a:r>
            <a:r>
              <a:rPr lang="en-US" altLang="ja-JP" sz="2000" b="1" dirty="0" smtClean="0">
                <a:latin typeface="Consolas" panose="020B0609020204030204" pitchFamily="49" charset="0"/>
              </a:rPr>
              <a:t>public void </a:t>
            </a:r>
            <a:r>
              <a:rPr lang="en-US" altLang="ja-JP" sz="2000" b="1" dirty="0" smtClean="0">
                <a:solidFill>
                  <a:srgbClr val="FF9999"/>
                </a:solidFill>
                <a:latin typeface="Consolas" panose="020B0609020204030204" pitchFamily="49" charset="0"/>
              </a:rPr>
              <a:t>testMultiply01</a:t>
            </a:r>
            <a:r>
              <a:rPr lang="en-US" altLang="ja-JP" sz="2000" b="1" dirty="0" smtClean="0">
                <a:latin typeface="Consolas" panose="020B0609020204030204" pitchFamily="49" charset="0"/>
              </a:rPr>
              <a:t>() throws Exception { </a:t>
            </a:r>
          </a:p>
          <a:p>
            <a:r>
              <a:rPr lang="en-US" altLang="ja-JP" sz="2000" b="1" dirty="0" smtClean="0">
                <a:latin typeface="Consolas" panose="020B0609020204030204" pitchFamily="49" charset="0"/>
              </a:rPr>
              <a:t>    </a:t>
            </a:r>
            <a:r>
              <a:rPr lang="en-US" altLang="ja-JP" sz="2000" b="1" dirty="0" err="1" smtClean="0">
                <a:latin typeface="Consolas" panose="020B0609020204030204" pitchFamily="49" charset="0"/>
              </a:rPr>
              <a:t>int</a:t>
            </a:r>
            <a:r>
              <a:rPr lang="en-US" altLang="ja-JP" sz="2000" b="1" dirty="0" smtClean="0">
                <a:latin typeface="Consolas" panose="020B0609020204030204" pitchFamily="49" charset="0"/>
              </a:rPr>
              <a:t> actual = new Calculator().multiply(10, 20);</a:t>
            </a:r>
          </a:p>
          <a:p>
            <a:pPr algn="just">
              <a:spcAft>
                <a:spcPts val="0"/>
              </a:spcAft>
            </a:pPr>
            <a:r>
              <a:rPr lang="en-US" altLang="ja-JP" sz="2000" b="1" dirty="0" smtClean="0">
                <a:latin typeface="Consolas" panose="020B0609020204030204" pitchFamily="49" charset="0"/>
              </a:rPr>
              <a:t>    </a:t>
            </a:r>
            <a:r>
              <a:rPr lang="en-US" altLang="ja-JP" sz="2000" b="1" kern="100" dirty="0" err="1" smtClean="0">
                <a:effectLst/>
                <a:highlight>
                  <a:srgbClr val="FFFF00"/>
                </a:highlight>
                <a:latin typeface="Consolas" panose="020B0609020204030204" pitchFamily="49" charset="0"/>
                <a:ea typeface="游明朝" panose="02020400000000000000" pitchFamily="18" charset="-128"/>
                <a:cs typeface="Times New Roman" panose="02020603050405020304" pitchFamily="18" charset="0"/>
              </a:rPr>
              <a:t>assertEquals</a:t>
            </a:r>
            <a:r>
              <a:rPr lang="en-US" altLang="ja-JP" sz="2000" b="1" kern="100" dirty="0" smtClean="0">
                <a:effectLst/>
                <a:highlight>
                  <a:srgbClr val="FFFF00"/>
                </a:highlight>
                <a:latin typeface="Consolas" panose="020B0609020204030204" pitchFamily="49" charset="0"/>
                <a:ea typeface="游明朝" panose="02020400000000000000" pitchFamily="18" charset="-128"/>
                <a:cs typeface="Times New Roman" panose="02020603050405020304" pitchFamily="18" charset="0"/>
              </a:rPr>
              <a:t>(200, actual);</a:t>
            </a:r>
            <a:endParaRPr lang="en-US" altLang="ja-JP" sz="2000" b="1" dirty="0" smtClean="0">
              <a:latin typeface="Consolas" panose="020B0609020204030204" pitchFamily="49" charset="0"/>
            </a:endParaRPr>
          </a:p>
          <a:p>
            <a:r>
              <a:rPr lang="en-US" altLang="ja-JP" sz="2000" b="1" dirty="0" smtClean="0">
                <a:latin typeface="Consolas" panose="020B0609020204030204" pitchFamily="49" charset="0"/>
              </a:rPr>
              <a:t>}</a:t>
            </a:r>
            <a:endParaRPr lang="ja-JP" altLang="en-US" sz="2000" b="1" dirty="0">
              <a:latin typeface="Consolas" panose="020B0609020204030204" pitchFamily="49" charset="0"/>
            </a:endParaRPr>
          </a:p>
        </p:txBody>
      </p:sp>
    </p:spTree>
    <p:extLst>
      <p:ext uri="{BB962C8B-B14F-4D97-AF65-F5344CB8AC3E}">
        <p14:creationId xmlns:p14="http://schemas.microsoft.com/office/powerpoint/2010/main" val="1001798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654" y="239192"/>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主なアサーションメソッド</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8A1FF5C9-D82A-408D-8976-4D05A0305868}" type="slidenum">
              <a:rPr lang="ja-JP" altLang="en-US" smtClean="0"/>
              <a:pPr/>
              <a:t>9</a:t>
            </a:fld>
            <a:endParaRPr lang="ja-JP" altLang="en-US" dirty="0"/>
          </a:p>
        </p:txBody>
      </p:sp>
      <p:graphicFrame>
        <p:nvGraphicFramePr>
          <p:cNvPr id="5" name="表 4"/>
          <p:cNvGraphicFramePr>
            <a:graphicFrameLocks noGrp="1"/>
          </p:cNvGraphicFramePr>
          <p:nvPr>
            <p:extLst/>
          </p:nvPr>
        </p:nvGraphicFramePr>
        <p:xfrm>
          <a:off x="435654" y="1511629"/>
          <a:ext cx="11320691" cy="4784293"/>
        </p:xfrm>
        <a:graphic>
          <a:graphicData uri="http://schemas.openxmlformats.org/drawingml/2006/table">
            <a:tbl>
              <a:tblPr firstRow="1" bandRow="1">
                <a:tableStyleId>{5940675A-B579-460E-94D1-54222C63F5DA}</a:tableStyleId>
              </a:tblPr>
              <a:tblGrid>
                <a:gridCol w="4496195">
                  <a:extLst>
                    <a:ext uri="{9D8B030D-6E8A-4147-A177-3AD203B41FA5}">
                      <a16:colId xmlns:a16="http://schemas.microsoft.com/office/drawing/2014/main" val="1870036228"/>
                    </a:ext>
                  </a:extLst>
                </a:gridCol>
                <a:gridCol w="6824496">
                  <a:extLst>
                    <a:ext uri="{9D8B030D-6E8A-4147-A177-3AD203B41FA5}">
                      <a16:colId xmlns:a16="http://schemas.microsoft.com/office/drawing/2014/main" val="3078229555"/>
                    </a:ext>
                  </a:extLst>
                </a:gridCol>
              </a:tblGrid>
              <a:tr h="638853">
                <a:tc>
                  <a:txBody>
                    <a:bodyPr/>
                    <a:lstStyle/>
                    <a:p>
                      <a:pPr algn="ctr"/>
                      <a:r>
                        <a:rPr kumimoji="1" lang="ja-JP" altLang="en-US" sz="2400" dirty="0" smtClean="0">
                          <a:solidFill>
                            <a:schemeClr val="bg1"/>
                          </a:solidFill>
                          <a:latin typeface="ＭＳ Ｐゴシック" panose="020B0600070205080204" pitchFamily="50" charset="-128"/>
                          <a:ea typeface="ＭＳ Ｐゴシック" panose="020B0600070205080204" pitchFamily="50" charset="-128"/>
                        </a:rPr>
                        <a:t>メソッド名</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a:txBody>
                  <a:tcPr>
                    <a:solidFill>
                      <a:schemeClr val="accent5">
                        <a:lumMod val="60000"/>
                        <a:lumOff val="40000"/>
                      </a:schemeClr>
                    </a:solidFill>
                  </a:tcPr>
                </a:tc>
                <a:tc>
                  <a:txBody>
                    <a:bodyPr/>
                    <a:lstStyle/>
                    <a:p>
                      <a:pPr algn="ctr"/>
                      <a:r>
                        <a:rPr kumimoji="1" lang="ja-JP" altLang="en-US" sz="2400" dirty="0" smtClean="0">
                          <a:solidFill>
                            <a:schemeClr val="bg1"/>
                          </a:solidFill>
                          <a:latin typeface="ＭＳ Ｐゴシック" panose="020B0600070205080204" pitchFamily="50" charset="-128"/>
                          <a:ea typeface="ＭＳ Ｐゴシック" panose="020B0600070205080204" pitchFamily="50" charset="-128"/>
                        </a:rPr>
                        <a:t>説明</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a:txBody>
                  <a:tcPr>
                    <a:solidFill>
                      <a:schemeClr val="accent5">
                        <a:lumMod val="60000"/>
                        <a:lumOff val="40000"/>
                      </a:schemeClr>
                    </a:solidFill>
                  </a:tcPr>
                </a:tc>
                <a:extLst>
                  <a:ext uri="{0D108BD9-81ED-4DB2-BD59-A6C34878D82A}">
                    <a16:rowId xmlns:a16="http://schemas.microsoft.com/office/drawing/2014/main" val="285977903"/>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assertTrue</a:t>
                      </a:r>
                      <a:r>
                        <a:rPr kumimoji="1" lang="en-US" altLang="ja-JP" sz="2400" dirty="0" smtClean="0">
                          <a:latin typeface="ＭＳ Ｐゴシック" panose="020B0600070205080204" pitchFamily="50" charset="-128"/>
                          <a:ea typeface="ＭＳ Ｐゴシック" panose="020B0600070205080204" pitchFamily="50" charset="-128"/>
                        </a:rPr>
                        <a:t>(</a:t>
                      </a:r>
                      <a:r>
                        <a:rPr kumimoji="1" lang="en-US" altLang="ja-JP" sz="2400" dirty="0" err="1" smtClean="0">
                          <a:latin typeface="ＭＳ Ｐゴシック" panose="020B0600070205080204" pitchFamily="50" charset="-128"/>
                          <a:ea typeface="ＭＳ Ｐゴシック" panose="020B0600070205080204" pitchFamily="50" charset="-128"/>
                        </a:rPr>
                        <a:t>boolean</a:t>
                      </a:r>
                      <a:r>
                        <a:rPr kumimoji="1" lang="en-US" altLang="ja-JP" sz="2400" dirty="0" smtClean="0">
                          <a:latin typeface="ＭＳ Ｐゴシック" panose="020B0600070205080204" pitchFamily="50" charset="-128"/>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2400" dirty="0" smtClean="0">
                          <a:latin typeface="ＭＳ Ｐゴシック" panose="020B0600070205080204" pitchFamily="50" charset="-128"/>
                          <a:ea typeface="ＭＳ Ｐゴシック" panose="020B0600070205080204" pitchFamily="50" charset="-128"/>
                        </a:rPr>
                        <a:t>引数が</a:t>
                      </a:r>
                      <a:r>
                        <a:rPr kumimoji="1" lang="en-US" altLang="ja-JP" sz="2400" dirty="0" smtClean="0">
                          <a:latin typeface="ＭＳ Ｐゴシック" panose="020B0600070205080204" pitchFamily="50" charset="-128"/>
                          <a:ea typeface="ＭＳ Ｐゴシック" panose="020B0600070205080204" pitchFamily="50" charset="-128"/>
                        </a:rPr>
                        <a:t>true</a:t>
                      </a:r>
                      <a:r>
                        <a:rPr kumimoji="1" lang="ja-JP" altLang="en-US" sz="2400" dirty="0" smtClean="0">
                          <a:latin typeface="ＭＳ Ｐゴシック" panose="020B0600070205080204" pitchFamily="50" charset="-128"/>
                          <a:ea typeface="ＭＳ Ｐゴシック" panose="020B0600070205080204" pitchFamily="50" charset="-128"/>
                        </a:rPr>
                        <a:t>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677104708"/>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assertFalse</a:t>
                      </a:r>
                      <a:r>
                        <a:rPr kumimoji="1" lang="en-US" altLang="ja-JP" sz="2400" dirty="0" smtClean="0">
                          <a:latin typeface="ＭＳ Ｐゴシック" panose="020B0600070205080204" pitchFamily="50" charset="-128"/>
                          <a:ea typeface="ＭＳ Ｐゴシック" panose="020B0600070205080204" pitchFamily="50" charset="-128"/>
                        </a:rPr>
                        <a:t>(</a:t>
                      </a:r>
                      <a:r>
                        <a:rPr kumimoji="1" lang="en-US" altLang="ja-JP" sz="2400" dirty="0" err="1" smtClean="0">
                          <a:latin typeface="ＭＳ Ｐゴシック" panose="020B0600070205080204" pitchFamily="50" charset="-128"/>
                          <a:ea typeface="ＭＳ Ｐゴシック" panose="020B0600070205080204" pitchFamily="50" charset="-128"/>
                        </a:rPr>
                        <a:t>boolean</a:t>
                      </a:r>
                      <a:r>
                        <a:rPr kumimoji="1" lang="en-US" altLang="ja-JP" sz="2400" dirty="0" smtClean="0">
                          <a:latin typeface="ＭＳ Ｐゴシック" panose="020B0600070205080204" pitchFamily="50" charset="-128"/>
                          <a:ea typeface="ＭＳ Ｐゴシック" panose="020B0600070205080204" pitchFamily="50" charset="-128"/>
                        </a:rPr>
                        <a:t>)</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2400" dirty="0" smtClean="0">
                          <a:latin typeface="ＭＳ Ｐゴシック" panose="020B0600070205080204" pitchFamily="50" charset="-128"/>
                          <a:ea typeface="ＭＳ Ｐゴシック" panose="020B0600070205080204" pitchFamily="50" charset="-128"/>
                        </a:rPr>
                        <a:t>引数が</a:t>
                      </a:r>
                      <a:r>
                        <a:rPr kumimoji="1" lang="en-US" altLang="ja-JP" sz="2400" dirty="0" smtClean="0">
                          <a:latin typeface="ＭＳ Ｐゴシック" panose="020B0600070205080204" pitchFamily="50" charset="-128"/>
                          <a:ea typeface="ＭＳ Ｐゴシック" panose="020B0600070205080204" pitchFamily="50" charset="-128"/>
                        </a:rPr>
                        <a:t>false</a:t>
                      </a:r>
                      <a:r>
                        <a:rPr kumimoji="1" lang="ja-JP" altLang="en-US" sz="2400" dirty="0" smtClean="0">
                          <a:latin typeface="ＭＳ Ｐゴシック" panose="020B0600070205080204" pitchFamily="50" charset="-128"/>
                          <a:ea typeface="ＭＳ Ｐゴシック" panose="020B0600070205080204" pitchFamily="50" charset="-128"/>
                        </a:rPr>
                        <a:t>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998335392"/>
                  </a:ext>
                </a:extLst>
              </a:tr>
              <a:tr h="518180">
                <a:tc>
                  <a:txBody>
                    <a:bodyPr/>
                    <a:lstStyle/>
                    <a:p>
                      <a:r>
                        <a:rPr kumimoji="1" lang="en-US" altLang="ja-JP" sz="2400" dirty="0" err="1" smtClean="0">
                          <a:solidFill>
                            <a:srgbClr val="FF3300"/>
                          </a:solidFill>
                          <a:latin typeface="ＭＳ Ｐゴシック" panose="020B0600070205080204" pitchFamily="50" charset="-128"/>
                          <a:ea typeface="ＭＳ Ｐゴシック" panose="020B0600070205080204" pitchFamily="50" charset="-128"/>
                        </a:rPr>
                        <a:t>assertEquals</a:t>
                      </a:r>
                      <a:r>
                        <a:rPr kumimoji="1" lang="en-US" altLang="ja-JP" sz="2400" dirty="0" smtClean="0">
                          <a:solidFill>
                            <a:srgbClr val="FF3300"/>
                          </a:solidFill>
                          <a:latin typeface="ＭＳ Ｐゴシック" panose="020B0600070205080204" pitchFamily="50" charset="-128"/>
                          <a:ea typeface="ＭＳ Ｐゴシック" panose="020B0600070205080204" pitchFamily="50" charset="-128"/>
                        </a:rPr>
                        <a:t>(expected, actual)</a:t>
                      </a:r>
                      <a:endParaRPr kumimoji="1" lang="ja-JP" altLang="en-US" sz="2400" dirty="0">
                        <a:solidFill>
                          <a:srgbClr val="FF3300"/>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tc>
                  <a:txBody>
                    <a:bodyPr/>
                    <a:lstStyle/>
                    <a:p>
                      <a:r>
                        <a:rPr kumimoji="1" lang="en-US" altLang="ja-JP" sz="2400" dirty="0" smtClean="0">
                          <a:solidFill>
                            <a:srgbClr val="FF3300"/>
                          </a:solidFill>
                          <a:latin typeface="ＭＳ Ｐゴシック" panose="020B0600070205080204" pitchFamily="50" charset="-128"/>
                          <a:ea typeface="ＭＳ Ｐゴシック" panose="020B0600070205080204" pitchFamily="50" charset="-128"/>
                        </a:rPr>
                        <a:t>2</a:t>
                      </a:r>
                      <a:r>
                        <a:rPr kumimoji="1" lang="ja-JP" altLang="en-US" sz="2400" dirty="0" err="1" smtClean="0">
                          <a:solidFill>
                            <a:srgbClr val="FF3300"/>
                          </a:solidFill>
                          <a:latin typeface="ＭＳ Ｐゴシック" panose="020B0600070205080204" pitchFamily="50" charset="-128"/>
                          <a:ea typeface="ＭＳ Ｐゴシック" panose="020B0600070205080204" pitchFamily="50" charset="-128"/>
                        </a:rPr>
                        <a:t>つの</a:t>
                      </a:r>
                      <a:r>
                        <a:rPr kumimoji="1" lang="ja-JP" altLang="en-US" sz="2400" dirty="0" smtClean="0">
                          <a:solidFill>
                            <a:srgbClr val="FF3300"/>
                          </a:solidFill>
                          <a:latin typeface="ＭＳ Ｐゴシック" panose="020B0600070205080204" pitchFamily="50" charset="-128"/>
                          <a:ea typeface="ＭＳ Ｐゴシック" panose="020B0600070205080204" pitchFamily="50" charset="-128"/>
                        </a:rPr>
                        <a:t>引数が同値であるかどうか検証する</a:t>
                      </a:r>
                      <a:endParaRPr kumimoji="1" lang="ja-JP" altLang="en-US" sz="2400" dirty="0">
                        <a:solidFill>
                          <a:srgbClr val="FF3300"/>
                        </a:solidFill>
                        <a:latin typeface="ＭＳ Ｐゴシック" panose="020B0600070205080204" pitchFamily="50" charset="-128"/>
                        <a:ea typeface="ＭＳ Ｐゴシック" panose="020B0600070205080204" pitchFamily="50" charset="-128"/>
                      </a:endParaRPr>
                    </a:p>
                  </a:txBody>
                  <a:tcPr>
                    <a:solidFill>
                      <a:schemeClr val="accent4">
                        <a:lumMod val="20000"/>
                        <a:lumOff val="80000"/>
                      </a:schemeClr>
                    </a:solidFill>
                  </a:tcPr>
                </a:tc>
                <a:extLst>
                  <a:ext uri="{0D108BD9-81ED-4DB2-BD59-A6C34878D82A}">
                    <a16:rowId xmlns:a16="http://schemas.microsoft.com/office/drawing/2014/main" val="4177184304"/>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assertSame</a:t>
                      </a:r>
                      <a:r>
                        <a:rPr kumimoji="1" lang="en-US" altLang="ja-JP" sz="2400" dirty="0" smtClean="0">
                          <a:latin typeface="ＭＳ Ｐゴシック" panose="020B0600070205080204" pitchFamily="50" charset="-128"/>
                          <a:ea typeface="ＭＳ Ｐゴシック" panose="020B0600070205080204" pitchFamily="50" charset="-128"/>
                        </a:rPr>
                        <a:t>(Object1, Object2)</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en-US" altLang="ja-JP" sz="2400" dirty="0" smtClean="0">
                          <a:latin typeface="ＭＳ Ｐゴシック" panose="020B0600070205080204" pitchFamily="50" charset="-128"/>
                          <a:ea typeface="ＭＳ Ｐゴシック" panose="020B0600070205080204" pitchFamily="50" charset="-128"/>
                        </a:rPr>
                        <a:t>2</a:t>
                      </a:r>
                      <a:r>
                        <a:rPr kumimoji="1" lang="ja-JP" altLang="en-US" sz="2400" dirty="0" err="1" smtClean="0">
                          <a:latin typeface="ＭＳ Ｐゴシック" panose="020B0600070205080204" pitchFamily="50" charset="-128"/>
                          <a:ea typeface="ＭＳ Ｐゴシック" panose="020B0600070205080204" pitchFamily="50" charset="-128"/>
                        </a:rPr>
                        <a:t>つの</a:t>
                      </a:r>
                      <a:r>
                        <a:rPr kumimoji="1" lang="ja-JP" altLang="en-US" sz="2400" dirty="0" smtClean="0">
                          <a:latin typeface="ＭＳ Ｐゴシック" panose="020B0600070205080204" pitchFamily="50" charset="-128"/>
                          <a:ea typeface="ＭＳ Ｐゴシック" panose="020B0600070205080204" pitchFamily="50" charset="-128"/>
                        </a:rPr>
                        <a:t>引数が同じオブジェクトかどうか検証する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3272956017"/>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assertNotSame</a:t>
                      </a:r>
                      <a:r>
                        <a:rPr kumimoji="1" lang="en-US" altLang="ja-JP" sz="2400" dirty="0" smtClean="0">
                          <a:latin typeface="ＭＳ Ｐゴシック" panose="020B0600070205080204" pitchFamily="50" charset="-128"/>
                          <a:ea typeface="ＭＳ Ｐゴシック" panose="020B0600070205080204" pitchFamily="50" charset="-128"/>
                        </a:rPr>
                        <a:t>(Object1, Object2)</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en-US" altLang="ja-JP" sz="2400" dirty="0" smtClean="0">
                          <a:latin typeface="ＭＳ Ｐゴシック" panose="020B0600070205080204" pitchFamily="50" charset="-128"/>
                          <a:ea typeface="ＭＳ Ｐゴシック" panose="020B0600070205080204" pitchFamily="50" charset="-128"/>
                        </a:rPr>
                        <a:t>2</a:t>
                      </a:r>
                      <a:r>
                        <a:rPr kumimoji="1" lang="ja-JP" altLang="en-US" sz="2400" dirty="0" err="1" smtClean="0">
                          <a:latin typeface="ＭＳ Ｐゴシック" panose="020B0600070205080204" pitchFamily="50" charset="-128"/>
                          <a:ea typeface="ＭＳ Ｐゴシック" panose="020B0600070205080204" pitchFamily="50" charset="-128"/>
                        </a:rPr>
                        <a:t>つの</a:t>
                      </a:r>
                      <a:r>
                        <a:rPr kumimoji="1" lang="ja-JP" altLang="en-US" sz="2400" dirty="0" smtClean="0">
                          <a:latin typeface="ＭＳ Ｐゴシック" panose="020B0600070205080204" pitchFamily="50" charset="-128"/>
                          <a:ea typeface="ＭＳ Ｐゴシック" panose="020B0600070205080204" pitchFamily="50" charset="-128"/>
                        </a:rPr>
                        <a:t>引数が異なるオブジェクトかどうか検証する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304426695"/>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assertNull</a:t>
                      </a:r>
                      <a:r>
                        <a:rPr kumimoji="1" lang="en-US" altLang="ja-JP" sz="2400" dirty="0" smtClean="0">
                          <a:latin typeface="ＭＳ Ｐゴシック" panose="020B0600070205080204" pitchFamily="50" charset="-128"/>
                          <a:ea typeface="ＭＳ Ｐゴシック" panose="020B0600070205080204" pitchFamily="50" charset="-128"/>
                        </a:rPr>
                        <a:t>(Object)</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2400" dirty="0" smtClean="0">
                          <a:latin typeface="ＭＳ Ｐゴシック" panose="020B0600070205080204" pitchFamily="50" charset="-128"/>
                          <a:ea typeface="ＭＳ Ｐゴシック" panose="020B0600070205080204" pitchFamily="50" charset="-128"/>
                        </a:rPr>
                        <a:t>引数が</a:t>
                      </a:r>
                      <a:r>
                        <a:rPr kumimoji="1" lang="en-US" altLang="ja-JP" sz="2400" dirty="0" smtClean="0">
                          <a:latin typeface="ＭＳ Ｐゴシック" panose="020B0600070205080204" pitchFamily="50" charset="-128"/>
                          <a:ea typeface="ＭＳ Ｐゴシック" panose="020B0600070205080204" pitchFamily="50" charset="-128"/>
                        </a:rPr>
                        <a:t>null</a:t>
                      </a:r>
                      <a:r>
                        <a:rPr kumimoji="1" lang="ja-JP" altLang="en-US" sz="2400" dirty="0" smtClean="0">
                          <a:latin typeface="ＭＳ Ｐゴシック" panose="020B0600070205080204" pitchFamily="50" charset="-128"/>
                          <a:ea typeface="ＭＳ Ｐゴシック" panose="020B0600070205080204" pitchFamily="50" charset="-128"/>
                        </a:rPr>
                        <a:t>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917821997"/>
                  </a:ext>
                </a:extLst>
              </a:tr>
              <a:tr h="518180">
                <a:tc>
                  <a:txBody>
                    <a:bodyPr/>
                    <a:lstStyle/>
                    <a:p>
                      <a:r>
                        <a:rPr kumimoji="1" lang="en-US" altLang="ja-JP" sz="2400" dirty="0" err="1" smtClean="0">
                          <a:latin typeface="ＭＳ Ｐゴシック" panose="020B0600070205080204" pitchFamily="50" charset="-128"/>
                          <a:ea typeface="ＭＳ Ｐゴシック" panose="020B0600070205080204" pitchFamily="50" charset="-128"/>
                        </a:rPr>
                        <a:t>assertNotNull</a:t>
                      </a:r>
                      <a:r>
                        <a:rPr kumimoji="1" lang="en-US" altLang="ja-JP" sz="2400" dirty="0" smtClean="0">
                          <a:latin typeface="ＭＳ Ｐゴシック" panose="020B0600070205080204" pitchFamily="50" charset="-128"/>
                          <a:ea typeface="ＭＳ Ｐゴシック" panose="020B0600070205080204" pitchFamily="50" charset="-128"/>
                        </a:rPr>
                        <a:t>(Object)</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2400" dirty="0" smtClean="0">
                          <a:latin typeface="ＭＳ Ｐゴシック" panose="020B0600070205080204" pitchFamily="50" charset="-128"/>
                          <a:ea typeface="ＭＳ Ｐゴシック" panose="020B0600070205080204" pitchFamily="50" charset="-128"/>
                        </a:rPr>
                        <a:t>引数が</a:t>
                      </a:r>
                      <a:r>
                        <a:rPr kumimoji="1" lang="en-US" altLang="ja-JP" sz="2400" dirty="0" smtClean="0">
                          <a:latin typeface="ＭＳ Ｐゴシック" panose="020B0600070205080204" pitchFamily="50" charset="-128"/>
                          <a:ea typeface="ＭＳ Ｐゴシック" panose="020B0600070205080204" pitchFamily="50" charset="-128"/>
                        </a:rPr>
                        <a:t>null</a:t>
                      </a:r>
                      <a:r>
                        <a:rPr kumimoji="1" lang="ja-JP" altLang="en-US" sz="2400" dirty="0" smtClean="0">
                          <a:latin typeface="ＭＳ Ｐゴシック" panose="020B0600070205080204" pitchFamily="50" charset="-128"/>
                          <a:ea typeface="ＭＳ Ｐゴシック" panose="020B0600070205080204" pitchFamily="50" charset="-128"/>
                        </a:rPr>
                        <a:t>でないかどうか検証する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002921413"/>
                  </a:ext>
                </a:extLst>
              </a:tr>
              <a:tr h="518180">
                <a:tc>
                  <a:txBody>
                    <a:bodyPr/>
                    <a:lstStyle/>
                    <a:p>
                      <a:r>
                        <a:rPr kumimoji="1" lang="en-US" altLang="ja-JP" sz="2400" dirty="0" smtClean="0">
                          <a:latin typeface="ＭＳ Ｐゴシック" panose="020B0600070205080204" pitchFamily="50" charset="-128"/>
                          <a:ea typeface="ＭＳ Ｐゴシック" panose="020B0600070205080204" pitchFamily="50" charset="-128"/>
                        </a:rPr>
                        <a:t>fail()</a:t>
                      </a:r>
                      <a:endParaRPr kumimoji="1" lang="ja-JP" altLang="en-US" sz="2400"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2400" dirty="0" smtClean="0">
                          <a:latin typeface="ＭＳ Ｐゴシック" panose="020B0600070205080204" pitchFamily="50" charset="-128"/>
                          <a:ea typeface="ＭＳ Ｐゴシック" panose="020B0600070205080204" pitchFamily="50" charset="-128"/>
                        </a:rPr>
                        <a:t>テストを強制的に失敗させる</a:t>
                      </a:r>
                      <a:endParaRPr kumimoji="1" lang="ja-JP" altLang="en-US" sz="2400"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019069695"/>
                  </a:ext>
                </a:extLst>
              </a:tr>
            </a:tbl>
          </a:graphicData>
        </a:graphic>
      </p:graphicFrame>
      <p:sp>
        <p:nvSpPr>
          <p:cNvPr id="3" name="四角形吹き出し 2"/>
          <p:cNvSpPr/>
          <p:nvPr/>
        </p:nvSpPr>
        <p:spPr>
          <a:xfrm>
            <a:off x="8933380" y="2577770"/>
            <a:ext cx="3067692" cy="518844"/>
          </a:xfrm>
          <a:prstGeom prst="wedgeRectCallout">
            <a:avLst>
              <a:gd name="adj1" fmla="val -35952"/>
              <a:gd name="adj2" fmla="val 8367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本実験で主に用いる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178291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1180</Words>
  <Application>Microsoft Office PowerPoint</Application>
  <PresentationFormat>ワイド画面</PresentationFormat>
  <Paragraphs>340</Paragraphs>
  <Slides>27</Slides>
  <Notes>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27</vt:i4>
      </vt:variant>
    </vt:vector>
  </HeadingPairs>
  <TitlesOfParts>
    <vt:vector size="37" baseType="lpstr">
      <vt:lpstr>ＭＳ Ｐゴシック</vt:lpstr>
      <vt:lpstr>ＭＳ ゴシック</vt:lpstr>
      <vt:lpstr>メイリオ</vt:lpstr>
      <vt:lpstr>游ゴシック</vt:lpstr>
      <vt:lpstr>游明朝</vt:lpstr>
      <vt:lpstr>Arial</vt:lpstr>
      <vt:lpstr>Consolas</vt:lpstr>
      <vt:lpstr>Times New Roman</vt:lpstr>
      <vt:lpstr>Wingdings</vt:lpstr>
      <vt:lpstr>Office テーマ</vt:lpstr>
      <vt:lpstr>テストコード自動推薦ツールに対する評価実験</vt:lpstr>
      <vt:lpstr>本日の実験手順</vt:lpstr>
      <vt:lpstr>ソフトウェアテストとは？</vt:lpstr>
      <vt:lpstr>テストコードとは？</vt:lpstr>
      <vt:lpstr>単体テストの作成手順</vt:lpstr>
      <vt:lpstr>テストコードの書き方</vt:lpstr>
      <vt:lpstr>テストケースクラスの例</vt:lpstr>
      <vt:lpstr>テストケースクラスの書き方</vt:lpstr>
      <vt:lpstr>主なアサーションメソッド</vt:lpstr>
      <vt:lpstr>テストカバレッジ</vt:lpstr>
      <vt:lpstr>カバレッジ = テストの網羅率</vt:lpstr>
      <vt:lpstr>カバレッジの種類</vt:lpstr>
      <vt:lpstr>練習問題</vt:lpstr>
      <vt:lpstr>事前練習 (10分)</vt:lpstr>
      <vt:lpstr>練習プロジェクトの確認</vt:lpstr>
      <vt:lpstr>Eclipseの見方</vt:lpstr>
      <vt:lpstr>テストコードの記述</vt:lpstr>
      <vt:lpstr>テストの実行・結果表示</vt:lpstr>
      <vt:lpstr>実践練習 (10分間)</vt:lpstr>
      <vt:lpstr>テストコード自動推薦ツール</vt:lpstr>
      <vt:lpstr>テストコード推薦ツール</vt:lpstr>
      <vt:lpstr>テストコード推薦ツールの使い方1</vt:lpstr>
      <vt:lpstr>テストコード推薦ツールの使い方2</vt:lpstr>
      <vt:lpstr>評価実験</vt:lpstr>
      <vt:lpstr>評価実験の概要</vt:lpstr>
      <vt:lpstr>実験問題の割り当て</vt:lpstr>
      <vt:lpstr>事前資料のご確認 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テストコード自動推薦ツールに対する評価実験</dc:title>
  <dc:creator>倉地 亮介</dc:creator>
  <cp:lastModifiedBy>倉地 亮介</cp:lastModifiedBy>
  <cp:revision>5</cp:revision>
  <dcterms:created xsi:type="dcterms:W3CDTF">2019-11-21T02:09:25Z</dcterms:created>
  <dcterms:modified xsi:type="dcterms:W3CDTF">2019-11-21T02:24:07Z</dcterms:modified>
</cp:coreProperties>
</file>